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Lst>
  <p:notesMasterIdLst>
    <p:notesMasterId r:id="rId10"/>
  </p:notesMasterIdLst>
  <p:sldIdLst>
    <p:sldId id="299" r:id="rId3"/>
    <p:sldId id="326" r:id="rId4"/>
    <p:sldId id="302" r:id="rId5"/>
    <p:sldId id="327" r:id="rId6"/>
    <p:sldId id="307" r:id="rId7"/>
    <p:sldId id="300" r:id="rId8"/>
    <p:sldId id="308" r:id="rId9"/>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88C8"/>
    <a:srgbClr val="78F8FF"/>
    <a:srgbClr val="8EABDE"/>
    <a:srgbClr val="8FACE1"/>
    <a:srgbClr val="F50736"/>
    <a:srgbClr val="5DD8F2"/>
    <a:srgbClr val="A4D329"/>
    <a:srgbClr val="C0FF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5484" autoAdjust="0"/>
  </p:normalViewPr>
  <p:slideViewPr>
    <p:cSldViewPr snapToGrid="0">
      <p:cViewPr>
        <p:scale>
          <a:sx n="60" d="100"/>
          <a:sy n="60" d="100"/>
        </p:scale>
        <p:origin x="-786" y="-72"/>
      </p:cViewPr>
      <p:guideLst>
        <p:guide orient="horz" pos="3728"/>
        <p:guide pos="52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5DEA8-E8BD-4A04-98A1-83F128B73656}" type="datetimeFigureOut">
              <a:rPr lang="en-US" smtClean="0"/>
              <a:pPr/>
              <a:t>2012/07/23</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88FF27-CB9E-4359-A97C-C3E9F2F4445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1. </a:t>
            </a:r>
            <a:r>
              <a:rPr lang="en-US" sz="1200" dirty="0" smtClean="0">
                <a:solidFill>
                  <a:srgbClr val="1F88C8"/>
                </a:solidFill>
              </a:rPr>
              <a:t>using software or post it, sketches of tables, navigation, photos, and details on other graphic elements that should be included</a:t>
            </a:r>
            <a:endParaRPr lang="en-US" dirty="0"/>
          </a:p>
        </p:txBody>
      </p:sp>
      <p:sp>
        <p:nvSpPr>
          <p:cNvPr id="4" name="Espace réservé du numéro de diapositive 3"/>
          <p:cNvSpPr>
            <a:spLocks noGrp="1"/>
          </p:cNvSpPr>
          <p:nvPr>
            <p:ph type="sldNum" sz="quarter" idx="10"/>
          </p:nvPr>
        </p:nvSpPr>
        <p:spPr/>
        <p:txBody>
          <a:bodyPr/>
          <a:lstStyle/>
          <a:p>
            <a:fld id="{4F88FF27-CB9E-4359-A97C-C3E9F2F4445F}"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1. </a:t>
            </a:r>
            <a:r>
              <a:rPr lang="en-US" sz="1200" dirty="0" smtClean="0">
                <a:solidFill>
                  <a:srgbClr val="1F88C8"/>
                </a:solidFill>
              </a:rPr>
              <a:t>using software or post it, sketches of tables, navigation, photos, and details on other graphic elements that should be included</a:t>
            </a:r>
            <a:endParaRPr lang="en-US" dirty="0"/>
          </a:p>
        </p:txBody>
      </p:sp>
      <p:sp>
        <p:nvSpPr>
          <p:cNvPr id="4" name="Espace réservé du numéro de diapositive 3"/>
          <p:cNvSpPr>
            <a:spLocks noGrp="1"/>
          </p:cNvSpPr>
          <p:nvPr>
            <p:ph type="sldNum" sz="quarter" idx="10"/>
          </p:nvPr>
        </p:nvSpPr>
        <p:spPr/>
        <p:txBody>
          <a:bodyPr/>
          <a:lstStyle/>
          <a:p>
            <a:fld id="{4F88FF27-CB9E-4359-A97C-C3E9F2F4445F}"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dirty="0" smtClean="0"/>
              <a:t>1. There are numerous rubrics and checklists available for evaluating website content. One </a:t>
            </a:r>
          </a:p>
          <a:p>
            <a:r>
              <a:rPr lang="en-US" dirty="0" smtClean="0"/>
              <a:t>of the most popular is </a:t>
            </a:r>
            <a:r>
              <a:rPr lang="en-US" dirty="0" err="1" smtClean="0"/>
              <a:t>Cyberguide</a:t>
            </a:r>
            <a:r>
              <a:rPr lang="en-US" dirty="0" smtClean="0"/>
              <a:t> at  http://www.cyberbee.com/content.pdf</a:t>
            </a:r>
          </a:p>
          <a:p>
            <a:r>
              <a:rPr lang="en-US" dirty="0" smtClean="0"/>
              <a:t>2. Design Thinking for Educators (http://www.designthinkingforeducators.com)</a:t>
            </a:r>
          </a:p>
        </p:txBody>
      </p:sp>
      <p:sp>
        <p:nvSpPr>
          <p:cNvPr id="4" name="Espace réservé du numéro de diapositive 3"/>
          <p:cNvSpPr>
            <a:spLocks noGrp="1"/>
          </p:cNvSpPr>
          <p:nvPr>
            <p:ph type="sldNum" sz="quarter" idx="10"/>
          </p:nvPr>
        </p:nvSpPr>
        <p:spPr/>
        <p:txBody>
          <a:bodyPr/>
          <a:lstStyle/>
          <a:p>
            <a:fld id="{4F88FF27-CB9E-4359-A97C-C3E9F2F4445F}"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AutoNum type="arabicPeriod"/>
            </a:pPr>
            <a:r>
              <a:rPr lang="en-US" baseline="0" dirty="0" smtClean="0"/>
              <a:t>Navigation buttons, content</a:t>
            </a:r>
          </a:p>
          <a:p>
            <a:pPr marL="228600" indent="-228600">
              <a:buAutoNum type="arabicPeriod"/>
            </a:pPr>
            <a:r>
              <a:rPr lang="en-US" baseline="0" dirty="0" smtClean="0"/>
              <a:t>No more than three clicks to find content or return to the home page</a:t>
            </a:r>
          </a:p>
          <a:p>
            <a:pPr marL="228600" indent="-228600">
              <a:buAutoNum type="arabicPeriod"/>
            </a:pPr>
            <a:r>
              <a:rPr lang="en-US" baseline="0" dirty="0" smtClean="0"/>
              <a:t>Readability and aesthetics (</a:t>
            </a:r>
            <a:r>
              <a:rPr lang="en-US" baseline="0" dirty="0" err="1" smtClean="0"/>
              <a:t>colours</a:t>
            </a:r>
            <a:r>
              <a:rPr lang="en-US" baseline="0" dirty="0" smtClean="0"/>
              <a:t> and font)</a:t>
            </a:r>
          </a:p>
          <a:p>
            <a:pPr marL="228600" indent="-228600">
              <a:buAutoNum type="arabicPeriod"/>
            </a:pPr>
            <a:r>
              <a:rPr lang="en-US" baseline="0" dirty="0" smtClean="0"/>
              <a:t>Links work, pages load very quickly</a:t>
            </a:r>
          </a:p>
          <a:p>
            <a:pPr marL="228600" indent="-228600">
              <a:buAutoNum type="arabicPeriod"/>
            </a:pPr>
            <a:endParaRPr lang="en-US" baseline="0" dirty="0" smtClean="0"/>
          </a:p>
          <a:p>
            <a:pPr marL="228600" indent="-228600">
              <a:buAutoNum type="arabicPeriod"/>
            </a:pPr>
            <a:endParaRPr lang="en-US" baseline="0" dirty="0" smtClean="0"/>
          </a:p>
          <a:p>
            <a:pPr marL="228600" indent="-228600">
              <a:buAutoNum type="arabicPeriod"/>
            </a:pPr>
            <a:endParaRPr lang="en-US" baseline="0" dirty="0" smtClean="0"/>
          </a:p>
        </p:txBody>
      </p:sp>
      <p:sp>
        <p:nvSpPr>
          <p:cNvPr id="4" name="Espace réservé du numéro de diapositive 3"/>
          <p:cNvSpPr>
            <a:spLocks noGrp="1"/>
          </p:cNvSpPr>
          <p:nvPr>
            <p:ph type="sldNum" sz="quarter" idx="10"/>
          </p:nvPr>
        </p:nvSpPr>
        <p:spPr/>
        <p:txBody>
          <a:bodyPr/>
          <a:lstStyle/>
          <a:p>
            <a:fld id="{4F88FF27-CB9E-4359-A97C-C3E9F2F4445F}"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BA166EC-68A0-46C1-B588-D765070EB3F3}" type="datetime1">
              <a:rPr lang="da-DK"/>
              <a:pPr>
                <a:defRPr/>
              </a:pPr>
              <a:t>23-07-2012</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DEEF509-08E2-4F04-B43F-1BB9E4B6630A}" type="slidenum">
              <a:rPr lang="da-DK"/>
              <a:pPr>
                <a:defRPr/>
              </a:pPr>
              <a:t>‹#›</a:t>
            </a:fld>
            <a:endParaRPr lang="da-D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2D11D129-8857-47B5-B5AD-CA158AB7D7D6}" type="datetime1">
              <a:rPr lang="da-DK"/>
              <a:pPr>
                <a:defRPr/>
              </a:pPr>
              <a:t>23-07-2012</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B99397C-9C4F-438B-9CFA-9957D0153AE3}"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2"/>
          <p:cNvGrpSpPr/>
          <p:nvPr userDrawn="1"/>
        </p:nvGrpSpPr>
        <p:grpSpPr>
          <a:xfrm>
            <a:off x="0" y="793659"/>
            <a:ext cx="9144000" cy="1178016"/>
            <a:chOff x="0" y="793659"/>
            <a:chExt cx="9144000" cy="1178016"/>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801699"/>
              <a:ext cx="9144000" cy="1168400"/>
            </a:xfrm>
            <a:prstGeom prst="rect">
              <a:avLst/>
            </a:prstGeom>
            <a:gradFill flip="none" rotWithShape="1">
              <a:gsLst>
                <a:gs pos="21000">
                  <a:srgbClr val="7DC8DF"/>
                </a:gs>
                <a:gs pos="100000">
                  <a:srgbClr val="6699FF"/>
                </a:gs>
              </a:gsLst>
              <a:lin ang="5400000" scaled="1"/>
              <a:tileRect/>
            </a:gradFill>
            <a:ln w="9525">
              <a:noFill/>
              <a:miter lim="800000"/>
              <a:headEnd/>
              <a:tailEnd/>
            </a:ln>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pic>
          <p:nvPicPr>
            <p:cNvPr id="7" name="Billede 3" descr="dreamstime_www_world.jpg"/>
            <p:cNvPicPr>
              <a:picLocks noChangeAspect="1"/>
            </p:cNvPicPr>
            <p:nvPr/>
          </p:nvPicPr>
          <p:blipFill>
            <a:blip r:embed="rId2" cstate="print"/>
            <a:stretch>
              <a:fillRect/>
            </a:stretch>
          </p:blipFill>
          <p:spPr>
            <a:xfrm>
              <a:off x="7584000" y="793659"/>
              <a:ext cx="1560000" cy="1178016"/>
            </a:xfrm>
            <a:prstGeom prst="rect">
              <a:avLst/>
            </a:prstGeom>
          </p:spPr>
        </p:pic>
      </p:grpSp>
      <p:sp>
        <p:nvSpPr>
          <p:cNvPr id="3" name="Pladsholder til indhold 2"/>
          <p:cNvSpPr>
            <a:spLocks noGrp="1"/>
          </p:cNvSpPr>
          <p:nvPr>
            <p:ph idx="1"/>
          </p:nvPr>
        </p:nvSpPr>
        <p:spPr>
          <a:xfrm>
            <a:off x="457200" y="2327275"/>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sp>
        <p:nvSpPr>
          <p:cNvPr id="5" name="Kombinationstegning 1"/>
          <p:cNvSpPr/>
          <p:nvPr userDrawn="1"/>
        </p:nvSpPr>
        <p:spPr>
          <a:xfrm rot="10800000" flipH="1">
            <a:off x="-101600" y="-12700"/>
            <a:ext cx="9321800" cy="23749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1714500 h 3429000"/>
              <a:gd name="connsiteX4" fmla="*/ 0 w 9182100"/>
              <a:gd name="connsiteY4" fmla="*/ 3429000 h 3429000"/>
              <a:gd name="connsiteX5" fmla="*/ 12700 w 9182100"/>
              <a:gd name="connsiteY5" fmla="*/ 0 h 34290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2654300 h 3429000"/>
              <a:gd name="connsiteX4" fmla="*/ 0 w 9182100"/>
              <a:gd name="connsiteY4" fmla="*/ 3429000 h 3429000"/>
              <a:gd name="connsiteX5" fmla="*/ 12700 w 9182100"/>
              <a:gd name="connsiteY5" fmla="*/ 0 h 3429000"/>
              <a:gd name="connsiteX0" fmla="*/ 12700 w 9182100"/>
              <a:gd name="connsiteY0" fmla="*/ 0 h 2654300"/>
              <a:gd name="connsiteX1" fmla="*/ 5702300 w 9182100"/>
              <a:gd name="connsiteY1" fmla="*/ 1016000 h 2654300"/>
              <a:gd name="connsiteX2" fmla="*/ 9182100 w 9182100"/>
              <a:gd name="connsiteY2" fmla="*/ 609600 h 2654300"/>
              <a:gd name="connsiteX3" fmla="*/ 9182100 w 9182100"/>
              <a:gd name="connsiteY3" fmla="*/ 2654300 h 2654300"/>
              <a:gd name="connsiteX4" fmla="*/ 0 w 9182100"/>
              <a:gd name="connsiteY4" fmla="*/ 1828800 h 2654300"/>
              <a:gd name="connsiteX5" fmla="*/ 12700 w 9182100"/>
              <a:gd name="connsiteY5" fmla="*/ 0 h 2654300"/>
              <a:gd name="connsiteX0" fmla="*/ 12700 w 9182100"/>
              <a:gd name="connsiteY0" fmla="*/ 0 h 2667000"/>
              <a:gd name="connsiteX1" fmla="*/ 5702300 w 9182100"/>
              <a:gd name="connsiteY1" fmla="*/ 1016000 h 2667000"/>
              <a:gd name="connsiteX2" fmla="*/ 9182100 w 9182100"/>
              <a:gd name="connsiteY2" fmla="*/ 609600 h 2667000"/>
              <a:gd name="connsiteX3" fmla="*/ 9182100 w 9182100"/>
              <a:gd name="connsiteY3" fmla="*/ 2654300 h 2667000"/>
              <a:gd name="connsiteX4" fmla="*/ 0 w 9182100"/>
              <a:gd name="connsiteY4" fmla="*/ 2667000 h 2667000"/>
              <a:gd name="connsiteX5" fmla="*/ 12700 w 9182100"/>
              <a:gd name="connsiteY5" fmla="*/ 0 h 2667000"/>
              <a:gd name="connsiteX0" fmla="*/ 12700 w 9182100"/>
              <a:gd name="connsiteY0" fmla="*/ 0 h 3369791"/>
              <a:gd name="connsiteX1" fmla="*/ 5702300 w 9182100"/>
              <a:gd name="connsiteY1" fmla="*/ 1016000 h 3369791"/>
              <a:gd name="connsiteX2" fmla="*/ 9182100 w 9182100"/>
              <a:gd name="connsiteY2" fmla="*/ 609600 h 3369791"/>
              <a:gd name="connsiteX3" fmla="*/ 9182100 w 9182100"/>
              <a:gd name="connsiteY3" fmla="*/ 2654300 h 3369791"/>
              <a:gd name="connsiteX4" fmla="*/ 9169573 w 9182100"/>
              <a:gd name="connsiteY4" fmla="*/ 3369791 h 3369791"/>
              <a:gd name="connsiteX5" fmla="*/ 0 w 9182100"/>
              <a:gd name="connsiteY5" fmla="*/ 2667000 h 3369791"/>
              <a:gd name="connsiteX6" fmla="*/ 12700 w 9182100"/>
              <a:gd name="connsiteY6" fmla="*/ 0 h 3369791"/>
              <a:gd name="connsiteX0" fmla="*/ 12700 w 9182100"/>
              <a:gd name="connsiteY0" fmla="*/ 0 h 3369791"/>
              <a:gd name="connsiteX1" fmla="*/ 5702300 w 9182100"/>
              <a:gd name="connsiteY1" fmla="*/ 1016000 h 3369791"/>
              <a:gd name="connsiteX2" fmla="*/ 9182100 w 9182100"/>
              <a:gd name="connsiteY2" fmla="*/ 609600 h 3369791"/>
              <a:gd name="connsiteX3" fmla="*/ 9182100 w 9182100"/>
              <a:gd name="connsiteY3" fmla="*/ 2654300 h 3369791"/>
              <a:gd name="connsiteX4" fmla="*/ 9169573 w 9182100"/>
              <a:gd name="connsiteY4" fmla="*/ 3369791 h 3369791"/>
              <a:gd name="connsiteX5" fmla="*/ 0 w 9182100"/>
              <a:gd name="connsiteY5" fmla="*/ 3351771 h 3369791"/>
              <a:gd name="connsiteX6" fmla="*/ 12700 w 9182100"/>
              <a:gd name="connsiteY6" fmla="*/ 0 h 3369791"/>
              <a:gd name="connsiteX0" fmla="*/ 12700 w 9182100"/>
              <a:gd name="connsiteY0" fmla="*/ 0 h 3531973"/>
              <a:gd name="connsiteX1" fmla="*/ 5702300 w 9182100"/>
              <a:gd name="connsiteY1" fmla="*/ 1016000 h 3531973"/>
              <a:gd name="connsiteX2" fmla="*/ 9182100 w 9182100"/>
              <a:gd name="connsiteY2" fmla="*/ 609600 h 3531973"/>
              <a:gd name="connsiteX3" fmla="*/ 9182100 w 9182100"/>
              <a:gd name="connsiteY3" fmla="*/ 2654300 h 3531973"/>
              <a:gd name="connsiteX4" fmla="*/ 9169573 w 9182100"/>
              <a:gd name="connsiteY4" fmla="*/ 3369791 h 3531973"/>
              <a:gd name="connsiteX5" fmla="*/ 0 w 9182100"/>
              <a:gd name="connsiteY5" fmla="*/ 3531973 h 3531973"/>
              <a:gd name="connsiteX6" fmla="*/ 12700 w 9182100"/>
              <a:gd name="connsiteY6" fmla="*/ 0 h 3531973"/>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9169573 w 9783383"/>
              <a:gd name="connsiteY4" fmla="*/ 3369791 h 3531973"/>
              <a:gd name="connsiteX5" fmla="*/ 0 w 9783383"/>
              <a:gd name="connsiteY5" fmla="*/ 3531973 h 3531973"/>
              <a:gd name="connsiteX6" fmla="*/ 12700 w 9783383"/>
              <a:gd name="connsiteY6" fmla="*/ 0 h 3531973"/>
              <a:gd name="connsiteX0" fmla="*/ 12700 w 9946231"/>
              <a:gd name="connsiteY0" fmla="*/ 0 h 4451008"/>
              <a:gd name="connsiteX1" fmla="*/ 5702300 w 9946231"/>
              <a:gd name="connsiteY1" fmla="*/ 1016000 h 4451008"/>
              <a:gd name="connsiteX2" fmla="*/ 9182100 w 9946231"/>
              <a:gd name="connsiteY2" fmla="*/ 609600 h 4451008"/>
              <a:gd name="connsiteX3" fmla="*/ 9783383 w 9946231"/>
              <a:gd name="connsiteY3" fmla="*/ 2708362 h 4451008"/>
              <a:gd name="connsiteX4" fmla="*/ 9946231 w 9946231"/>
              <a:gd name="connsiteY4" fmla="*/ 4451008 h 4451008"/>
              <a:gd name="connsiteX5" fmla="*/ 0 w 9946231"/>
              <a:gd name="connsiteY5" fmla="*/ 3531973 h 4451008"/>
              <a:gd name="connsiteX6" fmla="*/ 12700 w 9946231"/>
              <a:gd name="connsiteY6" fmla="*/ 0 h 4451008"/>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8668504 w 9783383"/>
              <a:gd name="connsiteY4" fmla="*/ 2937305 h 3531973"/>
              <a:gd name="connsiteX5" fmla="*/ 0 w 9783383"/>
              <a:gd name="connsiteY5" fmla="*/ 3531973 h 3531973"/>
              <a:gd name="connsiteX6" fmla="*/ 12700 w 9783383"/>
              <a:gd name="connsiteY6" fmla="*/ 0 h 3531973"/>
              <a:gd name="connsiteX0" fmla="*/ 12700 w 9783383"/>
              <a:gd name="connsiteY0" fmla="*/ 0 h 3531973"/>
              <a:gd name="connsiteX1" fmla="*/ 5702300 w 9783383"/>
              <a:gd name="connsiteY1" fmla="*/ 1016000 h 3531973"/>
              <a:gd name="connsiteX2" fmla="*/ 9182100 w 9783383"/>
              <a:gd name="connsiteY2" fmla="*/ 609600 h 3531973"/>
              <a:gd name="connsiteX3" fmla="*/ 9783383 w 9783383"/>
              <a:gd name="connsiteY3" fmla="*/ 2708362 h 3531973"/>
              <a:gd name="connsiteX4" fmla="*/ 9194626 w 9783383"/>
              <a:gd name="connsiteY4" fmla="*/ 3369792 h 3531973"/>
              <a:gd name="connsiteX5" fmla="*/ 0 w 9783383"/>
              <a:gd name="connsiteY5" fmla="*/ 3531973 h 3531973"/>
              <a:gd name="connsiteX6" fmla="*/ 12700 w 9783383"/>
              <a:gd name="connsiteY6" fmla="*/ 0 h 3531973"/>
              <a:gd name="connsiteX0" fmla="*/ 12700 w 9194626"/>
              <a:gd name="connsiteY0" fmla="*/ 0 h 3531973"/>
              <a:gd name="connsiteX1" fmla="*/ 5702300 w 9194626"/>
              <a:gd name="connsiteY1" fmla="*/ 1016000 h 3531973"/>
              <a:gd name="connsiteX2" fmla="*/ 9182100 w 9194626"/>
              <a:gd name="connsiteY2" fmla="*/ 609600 h 3531973"/>
              <a:gd name="connsiteX3" fmla="*/ 8192486 w 9194626"/>
              <a:gd name="connsiteY3" fmla="*/ 2672321 h 3531973"/>
              <a:gd name="connsiteX4" fmla="*/ 9194626 w 9194626"/>
              <a:gd name="connsiteY4" fmla="*/ 3369792 h 3531973"/>
              <a:gd name="connsiteX5" fmla="*/ 0 w 9194626"/>
              <a:gd name="connsiteY5" fmla="*/ 3531973 h 3531973"/>
              <a:gd name="connsiteX6" fmla="*/ 12700 w 9194626"/>
              <a:gd name="connsiteY6" fmla="*/ 0 h 3531973"/>
              <a:gd name="connsiteX0" fmla="*/ 12700 w 9194626"/>
              <a:gd name="connsiteY0" fmla="*/ 0 h 3531973"/>
              <a:gd name="connsiteX1" fmla="*/ 5702300 w 9194626"/>
              <a:gd name="connsiteY1" fmla="*/ 1016000 h 3531973"/>
              <a:gd name="connsiteX2" fmla="*/ 9182100 w 9194626"/>
              <a:gd name="connsiteY2" fmla="*/ 609600 h 3531973"/>
              <a:gd name="connsiteX3" fmla="*/ 9194626 w 9194626"/>
              <a:gd name="connsiteY3" fmla="*/ 3369792 h 3531973"/>
              <a:gd name="connsiteX4" fmla="*/ 0 w 9194626"/>
              <a:gd name="connsiteY4" fmla="*/ 3531973 h 3531973"/>
              <a:gd name="connsiteX5" fmla="*/ 12700 w 9194626"/>
              <a:gd name="connsiteY5" fmla="*/ 0 h 3531973"/>
              <a:gd name="connsiteX0" fmla="*/ 4233 w 9186159"/>
              <a:gd name="connsiteY0" fmla="*/ 0 h 3369792"/>
              <a:gd name="connsiteX1" fmla="*/ 5693833 w 9186159"/>
              <a:gd name="connsiteY1" fmla="*/ 1016000 h 3369792"/>
              <a:gd name="connsiteX2" fmla="*/ 9173633 w 9186159"/>
              <a:gd name="connsiteY2" fmla="*/ 609600 h 3369792"/>
              <a:gd name="connsiteX3" fmla="*/ 9186159 w 9186159"/>
              <a:gd name="connsiteY3" fmla="*/ 3369792 h 3369792"/>
              <a:gd name="connsiteX4" fmla="*/ 455022 w 9186159"/>
              <a:gd name="connsiteY4" fmla="*/ 3333750 h 3369792"/>
              <a:gd name="connsiteX5" fmla="*/ 4233 w 9186159"/>
              <a:gd name="connsiteY5" fmla="*/ 0 h 3369792"/>
              <a:gd name="connsiteX0" fmla="*/ 12700 w 9194626"/>
              <a:gd name="connsiteY0" fmla="*/ 0 h 3369792"/>
              <a:gd name="connsiteX1" fmla="*/ 5702300 w 9194626"/>
              <a:gd name="connsiteY1" fmla="*/ 1016000 h 3369792"/>
              <a:gd name="connsiteX2" fmla="*/ 9182100 w 9194626"/>
              <a:gd name="connsiteY2" fmla="*/ 609600 h 3369792"/>
              <a:gd name="connsiteX3" fmla="*/ 9194626 w 9194626"/>
              <a:gd name="connsiteY3" fmla="*/ 3369792 h 3369792"/>
              <a:gd name="connsiteX4" fmla="*/ 0 w 9194626"/>
              <a:gd name="connsiteY4" fmla="*/ 3351770 h 3369792"/>
              <a:gd name="connsiteX5" fmla="*/ 12700 w 9194626"/>
              <a:gd name="connsiteY5" fmla="*/ 0 h 3369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4626" h="3369792">
                <a:moveTo>
                  <a:pt x="12700" y="0"/>
                </a:moveTo>
                <a:cubicBezTo>
                  <a:pt x="1909233" y="338667"/>
                  <a:pt x="3894667" y="1011767"/>
                  <a:pt x="5702300" y="1016000"/>
                </a:cubicBezTo>
                <a:cubicBezTo>
                  <a:pt x="7509933" y="1020233"/>
                  <a:pt x="8022167" y="745067"/>
                  <a:pt x="9182100" y="609600"/>
                </a:cubicBezTo>
                <a:cubicBezTo>
                  <a:pt x="9186275" y="1529664"/>
                  <a:pt x="9190451" y="2449728"/>
                  <a:pt x="9194626" y="3369792"/>
                </a:cubicBezTo>
                <a:lnTo>
                  <a:pt x="0" y="3351770"/>
                </a:lnTo>
                <a:cubicBezTo>
                  <a:pt x="4233" y="2306137"/>
                  <a:pt x="8467" y="1045633"/>
                  <a:pt x="12700" y="0"/>
                </a:cubicBezTo>
                <a:close/>
              </a:path>
            </a:pathLst>
          </a:custGeom>
          <a:gradFill flip="none" rotWithShape="1">
            <a:gsLst>
              <a:gs pos="21000">
                <a:srgbClr val="7DC8DF"/>
              </a:gs>
              <a:gs pos="100000">
                <a:srgbClr val="6699FF"/>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7"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6A1995B2-2054-4552-B9D8-F9A523233DD4}" type="datetime1">
              <a:rPr lang="da-DK"/>
              <a:pPr>
                <a:defRPr/>
              </a:pPr>
              <a:t>23-07-2012</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9D6CB09-FE74-489B-8F95-A71BFDFC2947}" type="slidenum">
              <a:rPr lang="da-DK"/>
              <a:pPr>
                <a:defRPr/>
              </a:pPr>
              <a:t>‹#›</a:t>
            </a:fld>
            <a:endParaRPr lang="da-D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DCF07B0-78E5-4F95-8EA8-7289F126EBA7}" type="datetime1">
              <a:rPr lang="da-DK"/>
              <a:pPr>
                <a:defRPr/>
              </a:pPr>
              <a:t>23-07-2012</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FF4A9B8F-3AC1-455B-9EE3-3FEF1B60DBEB}" type="slidenum">
              <a:rPr lang="da-DK"/>
              <a:pPr>
                <a:defRPr/>
              </a:pPr>
              <a:t>‹#›</a:t>
            </a:fld>
            <a:endParaRPr lang="da-D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1158264-7C21-4C71-A444-464158B6EAA3}" type="datetime1">
              <a:rPr lang="da-DK"/>
              <a:pPr>
                <a:defRPr/>
              </a:pPr>
              <a:t>23-07-2012</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F66C02B6-5F01-4A93-9D71-1A41D83F406D}" type="slidenum">
              <a:rPr lang="da-DK"/>
              <a:pPr>
                <a:defRPr/>
              </a:pPr>
              <a:t>‹#›</a:t>
            </a:fld>
            <a:endParaRPr lang="da-D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3EC4D59E-D79C-4F87-9229-2102570150DF}" type="datetime1">
              <a:rPr lang="da-DK"/>
              <a:pPr>
                <a:defRPr/>
              </a:pPr>
              <a:t>23-07-2012</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C05B8B7-8FEE-4042-A036-DF028CEC9A6A}" type="slidenum">
              <a:rPr lang="da-DK"/>
              <a:pPr>
                <a:defRPr/>
              </a:pPr>
              <a:t>‹#›</a:t>
            </a:fld>
            <a:endParaRPr lang="da-D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407888B-3C26-497B-AD2B-C3EAE1342FE8}" type="datetime1">
              <a:rPr lang="da-DK"/>
              <a:pPr>
                <a:defRPr/>
              </a:pPr>
              <a:t>23-07-2012</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0982392-096A-4A4B-8B76-6CD611A3B48D}" type="slidenum">
              <a:rPr lang="da-DK"/>
              <a:pPr>
                <a:defRPr/>
              </a:pPr>
              <a:t>‹#›</a:t>
            </a:fld>
            <a:endParaRPr lang="da-D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BFB78533-4D4F-4295-947C-8ED241200F34}" type="datetime1">
              <a:rPr lang="da-DK"/>
              <a:pPr>
                <a:defRPr/>
              </a:pPr>
              <a:t>23-07-2012</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2DD05A01-DB0F-425C-ABDB-A7E8E27B12EA}" type="slidenum">
              <a:rPr lang="da-DK"/>
              <a:pPr>
                <a:defRPr/>
              </a:pPr>
              <a:t>‹#›</a:t>
            </a:fld>
            <a:endParaRPr lang="da-D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44"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cyberbee.com/content.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schrockguide.net/assessment-and-rubrics.html"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Billede 9" descr="dreamstime_www_world.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 name="Kombinationstegning 7"/>
          <p:cNvSpPr/>
          <p:nvPr/>
        </p:nvSpPr>
        <p:spPr bwMode="auto">
          <a:xfrm>
            <a:off x="-46038" y="3254375"/>
            <a:ext cx="9182101" cy="34290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82100" h="3429000">
                <a:moveTo>
                  <a:pt x="12700" y="0"/>
                </a:moveTo>
                <a:cubicBezTo>
                  <a:pt x="1909233" y="338667"/>
                  <a:pt x="3894667" y="1011767"/>
                  <a:pt x="5702300" y="1016000"/>
                </a:cubicBezTo>
                <a:cubicBezTo>
                  <a:pt x="7509933" y="1020233"/>
                  <a:pt x="8022167" y="745067"/>
                  <a:pt x="9182100" y="609600"/>
                </a:cubicBezTo>
                <a:lnTo>
                  <a:pt x="9182100" y="3403600"/>
                </a:lnTo>
                <a:lnTo>
                  <a:pt x="0" y="3429000"/>
                </a:lnTo>
                <a:cubicBezTo>
                  <a:pt x="4233" y="2383367"/>
                  <a:pt x="8467" y="1045633"/>
                  <a:pt x="12700" y="0"/>
                </a:cubicBezTo>
                <a:close/>
              </a:path>
            </a:pathLst>
          </a:cu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p:spPr>
        <p:txBody>
          <a:bodyPr anchor="ctr"/>
          <a:lstStyle/>
          <a:p>
            <a:pPr indent="-342900" algn="ctr" fontAlgn="auto">
              <a:spcBef>
                <a:spcPts val="0"/>
              </a:spcBef>
              <a:spcAft>
                <a:spcPts val="0"/>
              </a:spcAft>
              <a:defRPr/>
            </a:pPr>
            <a:endParaRPr lang="da-DK" sz="1600" b="1" kern="0" noProof="1">
              <a:solidFill>
                <a:srgbClr val="FFFFFF"/>
              </a:solidFill>
              <a:latin typeface="Arial" pitchFamily="34" charset="0"/>
              <a:ea typeface="ＭＳ Ｐゴシック" pitchFamily="-97" charset="-128"/>
            </a:endParaRPr>
          </a:p>
        </p:txBody>
      </p:sp>
      <p:sp>
        <p:nvSpPr>
          <p:cNvPr id="424" name="Kombinationstegning 423"/>
          <p:cNvSpPr/>
          <p:nvPr/>
        </p:nvSpPr>
        <p:spPr>
          <a:xfrm>
            <a:off x="-38100" y="3467100"/>
            <a:ext cx="9182100" cy="3429000"/>
          </a:xfrm>
          <a:custGeom>
            <a:avLst/>
            <a:gdLst>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136900"/>
              <a:gd name="connsiteX1" fmla="*/ 5702300 w 9182100"/>
              <a:gd name="connsiteY1" fmla="*/ 1016000 h 3136900"/>
              <a:gd name="connsiteX2" fmla="*/ 9182100 w 9182100"/>
              <a:gd name="connsiteY2" fmla="*/ 609600 h 3136900"/>
              <a:gd name="connsiteX3" fmla="*/ 9182100 w 9182100"/>
              <a:gd name="connsiteY3" fmla="*/ 3136900 h 3136900"/>
              <a:gd name="connsiteX4" fmla="*/ 0 w 9182100"/>
              <a:gd name="connsiteY4" fmla="*/ 3136900 h 3136900"/>
              <a:gd name="connsiteX5" fmla="*/ 12700 w 9182100"/>
              <a:gd name="connsiteY5" fmla="*/ 0 h 3136900"/>
              <a:gd name="connsiteX0" fmla="*/ 12700 w 9182100"/>
              <a:gd name="connsiteY0" fmla="*/ 0 h 3403600"/>
              <a:gd name="connsiteX1" fmla="*/ 5702300 w 9182100"/>
              <a:gd name="connsiteY1" fmla="*/ 1016000 h 3403600"/>
              <a:gd name="connsiteX2" fmla="*/ 9182100 w 9182100"/>
              <a:gd name="connsiteY2" fmla="*/ 609600 h 3403600"/>
              <a:gd name="connsiteX3" fmla="*/ 9182100 w 9182100"/>
              <a:gd name="connsiteY3" fmla="*/ 3403600 h 3403600"/>
              <a:gd name="connsiteX4" fmla="*/ 0 w 9182100"/>
              <a:gd name="connsiteY4" fmla="*/ 3136900 h 3403600"/>
              <a:gd name="connsiteX5" fmla="*/ 12700 w 9182100"/>
              <a:gd name="connsiteY5" fmla="*/ 0 h 3403600"/>
              <a:gd name="connsiteX0" fmla="*/ 12700 w 9182100"/>
              <a:gd name="connsiteY0" fmla="*/ 0 h 3429000"/>
              <a:gd name="connsiteX1" fmla="*/ 5702300 w 9182100"/>
              <a:gd name="connsiteY1" fmla="*/ 1016000 h 3429000"/>
              <a:gd name="connsiteX2" fmla="*/ 9182100 w 9182100"/>
              <a:gd name="connsiteY2" fmla="*/ 609600 h 3429000"/>
              <a:gd name="connsiteX3" fmla="*/ 9182100 w 9182100"/>
              <a:gd name="connsiteY3" fmla="*/ 3403600 h 3429000"/>
              <a:gd name="connsiteX4" fmla="*/ 0 w 9182100"/>
              <a:gd name="connsiteY4" fmla="*/ 3429000 h 3429000"/>
              <a:gd name="connsiteX5" fmla="*/ 12700 w 9182100"/>
              <a:gd name="connsiteY5" fmla="*/ 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82100" h="3429000">
                <a:moveTo>
                  <a:pt x="12700" y="0"/>
                </a:moveTo>
                <a:cubicBezTo>
                  <a:pt x="1909233" y="338667"/>
                  <a:pt x="3894667" y="1011767"/>
                  <a:pt x="5702300" y="1016000"/>
                </a:cubicBezTo>
                <a:cubicBezTo>
                  <a:pt x="7509933" y="1020233"/>
                  <a:pt x="8022167" y="745067"/>
                  <a:pt x="9182100" y="609600"/>
                </a:cubicBezTo>
                <a:lnTo>
                  <a:pt x="9182100" y="3403600"/>
                </a:lnTo>
                <a:lnTo>
                  <a:pt x="0" y="3429000"/>
                </a:lnTo>
                <a:cubicBezTo>
                  <a:pt x="4233" y="2383367"/>
                  <a:pt x="8467" y="1045633"/>
                  <a:pt x="12700" y="0"/>
                </a:cubicBezTo>
                <a:close/>
              </a:path>
            </a:pathLst>
          </a:cu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21509" name="Rectangle 4"/>
          <p:cNvSpPr>
            <a:spLocks noChangeArrowheads="1"/>
          </p:cNvSpPr>
          <p:nvPr/>
        </p:nvSpPr>
        <p:spPr bwMode="gray">
          <a:xfrm>
            <a:off x="519113" y="5864225"/>
            <a:ext cx="7726253" cy="410451"/>
          </a:xfrm>
          <a:prstGeom prst="rect">
            <a:avLst/>
          </a:prstGeom>
          <a:noFill/>
          <a:ln w="9525">
            <a:noFill/>
            <a:miter lim="800000"/>
            <a:headEnd/>
            <a:tailEnd/>
          </a:ln>
        </p:spPr>
        <p:txBody>
          <a:bodyPr lIns="0" tIns="0" rIns="0" bIns="0" anchor="ctr"/>
          <a:lstStyle/>
          <a:p>
            <a:pPr defTabSz="801688"/>
            <a:endParaRPr lang="en-US" sz="2000" dirty="0" smtClean="0">
              <a:solidFill>
                <a:schemeClr val="tx2"/>
              </a:solidFill>
            </a:endParaRPr>
          </a:p>
          <a:p>
            <a:pPr defTabSz="801688"/>
            <a:r>
              <a:rPr lang="en-US" sz="2000" dirty="0" smtClean="0">
                <a:solidFill>
                  <a:schemeClr val="tx2"/>
                </a:solidFill>
              </a:rPr>
              <a:t>Presented by groups 7 &amp; 8 (Jen, Julie, Sue, Eric, Huguette </a:t>
            </a:r>
            <a:r>
              <a:rPr lang="en-US" sz="2000" smtClean="0">
                <a:solidFill>
                  <a:schemeClr val="tx2"/>
                </a:solidFill>
              </a:rPr>
              <a:t>&amp; Mark)</a:t>
            </a:r>
            <a:endParaRPr lang="en-US" sz="2000" dirty="0">
              <a:solidFill>
                <a:schemeClr val="tx2"/>
              </a:solidFill>
            </a:endParaRPr>
          </a:p>
          <a:p>
            <a:pPr defTabSz="801688"/>
            <a:endParaRPr lang="en-US" sz="2000" dirty="0">
              <a:solidFill>
                <a:schemeClr val="tx2"/>
              </a:solidFill>
            </a:endParaRPr>
          </a:p>
        </p:txBody>
      </p:sp>
      <p:sp>
        <p:nvSpPr>
          <p:cNvPr id="21510" name="Rectangle 5"/>
          <p:cNvSpPr txBox="1">
            <a:spLocks noChangeArrowheads="1"/>
          </p:cNvSpPr>
          <p:nvPr/>
        </p:nvSpPr>
        <p:spPr bwMode="gray">
          <a:xfrm>
            <a:off x="519113" y="5110163"/>
            <a:ext cx="4881562"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dirty="0" smtClean="0">
                <a:solidFill>
                  <a:schemeClr val="tx2"/>
                </a:solidFill>
              </a:rPr>
              <a:t>Website Development</a:t>
            </a:r>
            <a:endParaRPr lang="en-US" sz="3000" b="1" dirty="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04041" y="2327276"/>
            <a:ext cx="7882759" cy="3416300"/>
          </a:xfrm>
        </p:spPr>
        <p:txBody>
          <a:bodyPr/>
          <a:lstStyle/>
          <a:p>
            <a:r>
              <a:rPr lang="en-CA" sz="2400" dirty="0" smtClean="0"/>
              <a:t>Website development can be very rewarding. However, for those educators who have taught website development to their students, they have found that it can be time consuming and very tedious for their students, and risks students focusing on technical development rather than the content they are communicating with the website. </a:t>
            </a:r>
          </a:p>
          <a:p>
            <a:endParaRPr lang="en-US" dirty="0"/>
          </a:p>
        </p:txBody>
      </p:sp>
      <p:sp>
        <p:nvSpPr>
          <p:cNvPr id="3" name="Titre 2"/>
          <p:cNvSpPr>
            <a:spLocks noGrp="1"/>
          </p:cNvSpPr>
          <p:nvPr>
            <p:ph type="title"/>
          </p:nvPr>
        </p:nvSpPr>
        <p:spPr>
          <a:xfrm>
            <a:off x="835025" y="1252538"/>
            <a:ext cx="4584700" cy="563562"/>
          </a:xfrm>
        </p:spPr>
        <p:txBody>
          <a:bodyPr/>
          <a:lstStyle/>
          <a:p>
            <a:r>
              <a:rPr lang="en-US" dirty="0" smtClean="0"/>
              <a:t>Chapter 8 Question 2</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3" name="Rectangle 5"/>
          <p:cNvSpPr txBox="1">
            <a:spLocks noChangeArrowheads="1"/>
          </p:cNvSpPr>
          <p:nvPr/>
        </p:nvSpPr>
        <p:spPr bwMode="gray">
          <a:xfrm>
            <a:off x="748585" y="779463"/>
            <a:ext cx="7512542" cy="1222758"/>
          </a:xfrm>
          <a:prstGeom prst="rect">
            <a:avLst/>
          </a:prstGeom>
          <a:noFill/>
          <a:ln w="9525">
            <a:noFill/>
            <a:miter lim="800000"/>
            <a:headEnd/>
            <a:tailEnd/>
          </a:ln>
        </p:spPr>
        <p:txBody>
          <a:bodyPr lIns="0" rIns="0" anchor="ctr"/>
          <a:lstStyle/>
          <a:p>
            <a:pPr defTabSz="914400" eaLnBrk="0" hangingPunct="0">
              <a:lnSpc>
                <a:spcPct val="95000"/>
              </a:lnSpc>
            </a:pPr>
            <a:r>
              <a:rPr lang="en-CA" sz="3200" dirty="0" smtClean="0">
                <a:solidFill>
                  <a:schemeClr val="accent4"/>
                </a:solidFill>
              </a:rPr>
              <a:t>As an educator, how do we get students to focus on content rather than the technology?</a:t>
            </a:r>
            <a:endParaRPr lang="en-US" sz="3200" b="1" dirty="0">
              <a:solidFill>
                <a:schemeClr val="accent4"/>
              </a:solidFill>
            </a:endParaRPr>
          </a:p>
        </p:txBody>
      </p:sp>
      <p:sp>
        <p:nvSpPr>
          <p:cNvPr id="31" name="Rektangel 30"/>
          <p:cNvSpPr>
            <a:spLocks noChangeArrowheads="1"/>
          </p:cNvSpPr>
          <p:nvPr/>
        </p:nvSpPr>
        <p:spPr bwMode="auto">
          <a:xfrm>
            <a:off x="769444" y="2207172"/>
            <a:ext cx="7340600" cy="3941380"/>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0493" name="Rectangle 5"/>
          <p:cNvSpPr txBox="1">
            <a:spLocks noChangeArrowheads="1"/>
          </p:cNvSpPr>
          <p:nvPr/>
        </p:nvSpPr>
        <p:spPr bwMode="gray">
          <a:xfrm>
            <a:off x="1023389" y="2301766"/>
            <a:ext cx="6859369" cy="3563006"/>
          </a:xfrm>
          <a:prstGeom prst="rect">
            <a:avLst/>
          </a:prstGeom>
          <a:noFill/>
          <a:ln w="9525">
            <a:noFill/>
            <a:miter lim="800000"/>
            <a:headEnd/>
            <a:tailEnd/>
          </a:ln>
        </p:spPr>
        <p:txBody>
          <a:bodyPr lIns="0" rIns="0" anchor="ctr"/>
          <a:lstStyle/>
          <a:p>
            <a:pPr defTabSz="914400" eaLnBrk="0" hangingPunct="0">
              <a:lnSpc>
                <a:spcPct val="95000"/>
              </a:lnSpc>
              <a:buFont typeface="Wingdings" pitchFamily="2" charset="2"/>
              <a:buChar char="Ø"/>
              <a:defRPr/>
            </a:pPr>
            <a:r>
              <a:rPr lang="en-US" sz="3200" dirty="0" smtClean="0">
                <a:solidFill>
                  <a:srgbClr val="002060"/>
                </a:solidFill>
              </a:rPr>
              <a:t>Authentic learning experience</a:t>
            </a:r>
          </a:p>
          <a:p>
            <a:pPr defTabSz="914400" eaLnBrk="0" hangingPunct="0">
              <a:lnSpc>
                <a:spcPct val="95000"/>
              </a:lnSpc>
              <a:defRPr/>
            </a:pPr>
            <a:endParaRPr lang="en-US" sz="3200" dirty="0" smtClean="0">
              <a:solidFill>
                <a:srgbClr val="002060"/>
              </a:solidFill>
            </a:endParaRPr>
          </a:p>
          <a:p>
            <a:pPr defTabSz="914400" eaLnBrk="0" hangingPunct="0">
              <a:lnSpc>
                <a:spcPct val="95000"/>
              </a:lnSpc>
              <a:buFont typeface="Wingdings" pitchFamily="2" charset="2"/>
              <a:buChar char="Ø"/>
              <a:defRPr/>
            </a:pPr>
            <a:r>
              <a:rPr lang="en-US" sz="3200" dirty="0" smtClean="0">
                <a:solidFill>
                  <a:srgbClr val="002060"/>
                </a:solidFill>
              </a:rPr>
              <a:t>Link it to curriculum</a:t>
            </a:r>
          </a:p>
          <a:p>
            <a:pPr defTabSz="914400" eaLnBrk="0" hangingPunct="0">
              <a:lnSpc>
                <a:spcPct val="95000"/>
              </a:lnSpc>
              <a:defRPr/>
            </a:pPr>
            <a:endParaRPr lang="en-US" sz="3200" dirty="0" smtClean="0">
              <a:solidFill>
                <a:srgbClr val="002060"/>
              </a:solidFill>
            </a:endParaRPr>
          </a:p>
          <a:p>
            <a:pPr defTabSz="914400" eaLnBrk="0" hangingPunct="0">
              <a:lnSpc>
                <a:spcPct val="95000"/>
              </a:lnSpc>
              <a:buFont typeface="Wingdings" pitchFamily="2" charset="2"/>
              <a:buChar char="Ø"/>
              <a:defRPr/>
            </a:pPr>
            <a:r>
              <a:rPr lang="da-DK" sz="3200" dirty="0" smtClean="0">
                <a:solidFill>
                  <a:srgbClr val="002060"/>
                </a:solidFill>
              </a:rPr>
              <a:t>Clear and precise goal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3" name="Rectangle 5"/>
          <p:cNvSpPr txBox="1">
            <a:spLocks noChangeArrowheads="1"/>
          </p:cNvSpPr>
          <p:nvPr/>
        </p:nvSpPr>
        <p:spPr bwMode="gray">
          <a:xfrm>
            <a:off x="874713" y="779463"/>
            <a:ext cx="7512542" cy="828620"/>
          </a:xfrm>
          <a:prstGeom prst="rect">
            <a:avLst/>
          </a:prstGeom>
          <a:noFill/>
          <a:ln w="9525">
            <a:noFill/>
            <a:miter lim="800000"/>
            <a:headEnd/>
            <a:tailEnd/>
          </a:ln>
        </p:spPr>
        <p:txBody>
          <a:bodyPr lIns="0" rIns="0" anchor="ctr"/>
          <a:lstStyle/>
          <a:p>
            <a:pPr algn="ctr" defTabSz="914400" eaLnBrk="0" hangingPunct="0">
              <a:lnSpc>
                <a:spcPct val="95000"/>
              </a:lnSpc>
            </a:pPr>
            <a:r>
              <a:rPr lang="en-CA" sz="3200" dirty="0" smtClean="0">
                <a:solidFill>
                  <a:schemeClr val="accent4"/>
                </a:solidFill>
              </a:rPr>
              <a:t>Focus on content</a:t>
            </a:r>
            <a:endParaRPr lang="en-US" sz="3200" b="1" dirty="0">
              <a:solidFill>
                <a:schemeClr val="accent4"/>
              </a:solidFill>
            </a:endParaRPr>
          </a:p>
        </p:txBody>
      </p:sp>
      <p:sp>
        <p:nvSpPr>
          <p:cNvPr id="64" name="Rektangel 63"/>
          <p:cNvSpPr>
            <a:spLocks noChangeArrowheads="1"/>
          </p:cNvSpPr>
          <p:nvPr/>
        </p:nvSpPr>
        <p:spPr bwMode="auto">
          <a:xfrm>
            <a:off x="914400" y="1765738"/>
            <a:ext cx="7366000" cy="598050"/>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65" name="Rektangel 64"/>
          <p:cNvSpPr>
            <a:spLocks noChangeArrowheads="1"/>
          </p:cNvSpPr>
          <p:nvPr/>
        </p:nvSpPr>
        <p:spPr bwMode="auto">
          <a:xfrm>
            <a:off x="914400" y="2425700"/>
            <a:ext cx="7364413" cy="762000"/>
          </a:xfrm>
          <a:prstGeom prst="rect">
            <a:avLst/>
          </a:prstGeom>
          <a:gradFill rotWithShape="1">
            <a:gsLst>
              <a:gs pos="0">
                <a:srgbClr val="E6E6E6"/>
              </a:gs>
              <a:gs pos="41000">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20510" name="Tekstboks 72"/>
          <p:cNvSpPr txBox="1">
            <a:spLocks noChangeArrowheads="1"/>
          </p:cNvSpPr>
          <p:nvPr/>
        </p:nvSpPr>
        <p:spPr bwMode="auto">
          <a:xfrm>
            <a:off x="1040524" y="2446884"/>
            <a:ext cx="7062076" cy="1000274"/>
          </a:xfrm>
          <a:prstGeom prst="rect">
            <a:avLst/>
          </a:prstGeom>
          <a:noFill/>
          <a:ln w="9525">
            <a:noFill/>
            <a:miter lim="800000"/>
            <a:headEnd/>
            <a:tailEnd/>
          </a:ln>
        </p:spPr>
        <p:txBody>
          <a:bodyPr wrap="square">
            <a:spAutoFit/>
          </a:bodyPr>
          <a:lstStyle/>
          <a:p>
            <a:pPr algn="just">
              <a:defRPr/>
            </a:pPr>
            <a:r>
              <a:rPr lang="en-US" sz="1600" dirty="0" smtClean="0">
                <a:solidFill>
                  <a:srgbClr val="1F88C8"/>
                </a:solidFill>
              </a:rPr>
              <a:t>Mapping out the pages in terms of functions, giving a general idea of content on each page and showing how users navigate from one page to another. </a:t>
            </a:r>
            <a:endParaRPr lang="da-DK" sz="1600" dirty="0">
              <a:solidFill>
                <a:schemeClr val="tx2">
                  <a:lumMod val="50000"/>
                </a:schemeClr>
              </a:solidFill>
              <a:latin typeface="Arial" pitchFamily="34" charset="0"/>
              <a:ea typeface="ＭＳ Ｐゴシック" pitchFamily="-97" charset="-128"/>
            </a:endParaRPr>
          </a:p>
          <a:p>
            <a:pPr algn="just">
              <a:defRPr/>
            </a:pPr>
            <a:endParaRPr lang="da-DK" sz="1100" dirty="0">
              <a:solidFill>
                <a:schemeClr val="tx2">
                  <a:lumMod val="50000"/>
                </a:schemeClr>
              </a:solidFill>
              <a:latin typeface="Arial" pitchFamily="34" charset="0"/>
              <a:ea typeface="ＭＳ Ｐゴシック" pitchFamily="-97" charset="-128"/>
            </a:endParaRPr>
          </a:p>
        </p:txBody>
      </p:sp>
      <p:sp>
        <p:nvSpPr>
          <p:cNvPr id="30729" name="Rectangle 5"/>
          <p:cNvSpPr txBox="1">
            <a:spLocks noChangeArrowheads="1"/>
          </p:cNvSpPr>
          <p:nvPr/>
        </p:nvSpPr>
        <p:spPr bwMode="gray">
          <a:xfrm>
            <a:off x="1419225" y="1860332"/>
            <a:ext cx="5457824" cy="511394"/>
          </a:xfrm>
          <a:prstGeom prst="rect">
            <a:avLst/>
          </a:prstGeom>
          <a:noFill/>
          <a:ln w="9525">
            <a:noFill/>
            <a:miter lim="800000"/>
            <a:headEnd/>
            <a:tailEnd/>
          </a:ln>
        </p:spPr>
        <p:txBody>
          <a:bodyPr lIns="0" rIns="0" anchor="ctr"/>
          <a:lstStyle/>
          <a:p>
            <a:pPr defTabSz="914400" eaLnBrk="0" hangingPunct="0">
              <a:lnSpc>
                <a:spcPct val="95000"/>
              </a:lnSpc>
            </a:pPr>
            <a:r>
              <a:rPr lang="en-US" sz="2000" dirty="0" err="1" smtClean="0">
                <a:solidFill>
                  <a:srgbClr val="171717"/>
                </a:solidFill>
              </a:rPr>
              <a:t>Wireframing</a:t>
            </a:r>
            <a:r>
              <a:rPr lang="en-US" sz="2000" dirty="0" smtClean="0">
                <a:solidFill>
                  <a:srgbClr val="171717"/>
                </a:solidFill>
              </a:rPr>
              <a:t> and/or Storyboarding</a:t>
            </a:r>
            <a:endParaRPr lang="en-US" sz="2000" b="1" dirty="0">
              <a:solidFill>
                <a:schemeClr val="tx2"/>
              </a:solidFill>
            </a:endParaRPr>
          </a:p>
        </p:txBody>
      </p:sp>
      <p:sp>
        <p:nvSpPr>
          <p:cNvPr id="33" name="Rektangel 32"/>
          <p:cNvSpPr>
            <a:spLocks noChangeArrowheads="1"/>
          </p:cNvSpPr>
          <p:nvPr/>
        </p:nvSpPr>
        <p:spPr bwMode="auto">
          <a:xfrm>
            <a:off x="927100" y="3326527"/>
            <a:ext cx="7340600" cy="518351"/>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2" name="Rektangel 51"/>
          <p:cNvSpPr>
            <a:spLocks noChangeArrowheads="1"/>
          </p:cNvSpPr>
          <p:nvPr/>
        </p:nvSpPr>
        <p:spPr bwMode="auto">
          <a:xfrm>
            <a:off x="911334" y="3872192"/>
            <a:ext cx="7340600" cy="749300"/>
          </a:xfrm>
          <a:prstGeom prst="rect">
            <a:avLst/>
          </a:prstGeom>
          <a:gradFill rotWithShape="1">
            <a:gsLst>
              <a:gs pos="0">
                <a:srgbClr val="E6E6E6"/>
              </a:gs>
              <a:gs pos="49001">
                <a:srgbClr val="FFFFFF"/>
              </a:gs>
              <a:gs pos="100000">
                <a:schemeClr val="tx1"/>
              </a:gs>
            </a:gsLst>
            <a:lin ang="16200000"/>
          </a:gradFill>
          <a:ln w="9525">
            <a:solidFill>
              <a:srgbClr val="E1E1E1"/>
            </a:solidFill>
            <a:miter lim="800000"/>
            <a:headEnd/>
            <a:tailEnd/>
          </a:ln>
          <a:effectLst>
            <a:outerShdw blurRad="63500" dist="23000" dir="5400000" rotWithShape="0">
              <a:srgbClr val="000000">
                <a:alpha val="34999"/>
              </a:srgbClr>
            </a:outerShdw>
          </a:effectLst>
        </p:spPr>
        <p:txBody>
          <a:bodyPr anchor="ctr"/>
          <a:lstStyle/>
          <a:p>
            <a:pPr algn="ctr">
              <a:defRPr/>
            </a:pPr>
            <a:endParaRPr lang="da-DK" dirty="0">
              <a:solidFill>
                <a:srgbClr val="FFFFFF"/>
              </a:solidFill>
              <a:latin typeface="Arial" pitchFamily="34" charset="0"/>
              <a:ea typeface="ＭＳ Ｐゴシック" pitchFamily="-97" charset="-128"/>
            </a:endParaRPr>
          </a:p>
        </p:txBody>
      </p:sp>
      <p:sp>
        <p:nvSpPr>
          <p:cNvPr id="30732" name="Tekstboks 68"/>
          <p:cNvSpPr txBox="1">
            <a:spLocks noChangeArrowheads="1"/>
          </p:cNvSpPr>
          <p:nvPr/>
        </p:nvSpPr>
        <p:spPr bwMode="auto">
          <a:xfrm>
            <a:off x="1008993" y="3924907"/>
            <a:ext cx="7068207" cy="338554"/>
          </a:xfrm>
          <a:prstGeom prst="rect">
            <a:avLst/>
          </a:prstGeom>
          <a:noFill/>
          <a:ln w="9525">
            <a:noFill/>
            <a:miter lim="800000"/>
            <a:headEnd/>
            <a:tailEnd/>
          </a:ln>
        </p:spPr>
        <p:txBody>
          <a:bodyPr wrap="square">
            <a:spAutoFit/>
          </a:bodyPr>
          <a:lstStyle/>
          <a:p>
            <a:pPr algn="just"/>
            <a:r>
              <a:rPr lang="en-US" sz="1600" dirty="0" smtClean="0">
                <a:solidFill>
                  <a:srgbClr val="002060"/>
                </a:solidFill>
              </a:rPr>
              <a:t>Deciding what the website will look like using colors, features, and layout.</a:t>
            </a:r>
            <a:endParaRPr lang="da-DK" sz="1600" dirty="0">
              <a:solidFill>
                <a:srgbClr val="002060"/>
              </a:solidFill>
            </a:endParaRPr>
          </a:p>
        </p:txBody>
      </p:sp>
      <p:sp>
        <p:nvSpPr>
          <p:cNvPr id="30733" name="Rectangle 5"/>
          <p:cNvSpPr txBox="1">
            <a:spLocks noChangeArrowheads="1"/>
          </p:cNvSpPr>
          <p:nvPr/>
        </p:nvSpPr>
        <p:spPr bwMode="gray">
          <a:xfrm>
            <a:off x="1392238" y="3405354"/>
            <a:ext cx="2974810" cy="349364"/>
          </a:xfrm>
          <a:prstGeom prst="rect">
            <a:avLst/>
          </a:prstGeom>
          <a:noFill/>
          <a:ln w="9525">
            <a:noFill/>
            <a:miter lim="800000"/>
            <a:headEnd/>
            <a:tailEnd/>
          </a:ln>
        </p:spPr>
        <p:txBody>
          <a:bodyPr lIns="0" rIns="0" anchor="ctr"/>
          <a:lstStyle/>
          <a:p>
            <a:r>
              <a:rPr lang="en-US" sz="2000" dirty="0" smtClean="0">
                <a:solidFill>
                  <a:schemeClr val="accent4">
                    <a:lumMod val="20000"/>
                    <a:lumOff val="80000"/>
                  </a:schemeClr>
                </a:solidFill>
              </a:rPr>
              <a:t>Design and Layout</a:t>
            </a:r>
            <a:endParaRPr lang="da-DK" sz="2000" dirty="0">
              <a:solidFill>
                <a:schemeClr val="accent4">
                  <a:lumMod val="20000"/>
                  <a:lumOff val="80000"/>
                </a:schemeClr>
              </a:solidFill>
            </a:endParaRPr>
          </a:p>
        </p:txBody>
      </p:sp>
      <p:sp>
        <p:nvSpPr>
          <p:cNvPr id="31" name="Rektangel 30"/>
          <p:cNvSpPr>
            <a:spLocks noChangeArrowheads="1"/>
          </p:cNvSpPr>
          <p:nvPr/>
        </p:nvSpPr>
        <p:spPr bwMode="auto">
          <a:xfrm>
            <a:off x="927100" y="4698124"/>
            <a:ext cx="7340600" cy="517482"/>
          </a:xfrm>
          <a:prstGeom prst="rect">
            <a:avLst/>
          </a:prstGeom>
          <a:gradFill rotWithShape="1">
            <a:gsLst>
              <a:gs pos="0">
                <a:srgbClr val="FFFFFF"/>
              </a:gs>
              <a:gs pos="999">
                <a:srgbClr val="FFFFFF"/>
              </a:gs>
              <a:gs pos="100000">
                <a:schemeClr val="bg2"/>
              </a:gs>
            </a:gsLst>
            <a:lin ang="5400000"/>
          </a:gradFill>
          <a:ln w="9525">
            <a:solidFill>
              <a:schemeClr val="bg2"/>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2" name="Rektangel 31"/>
          <p:cNvSpPr>
            <a:spLocks noChangeArrowheads="1"/>
          </p:cNvSpPr>
          <p:nvPr/>
        </p:nvSpPr>
        <p:spPr bwMode="auto">
          <a:xfrm>
            <a:off x="927100" y="5290217"/>
            <a:ext cx="7340600" cy="1015989"/>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29" name="Rektangel 28"/>
          <p:cNvSpPr>
            <a:spLocks noChangeArrowheads="1"/>
          </p:cNvSpPr>
          <p:nvPr/>
        </p:nvSpPr>
        <p:spPr bwMode="auto">
          <a:xfrm>
            <a:off x="1012825" y="4808381"/>
            <a:ext cx="344488" cy="346075"/>
          </a:xfrm>
          <a:prstGeom prst="rect">
            <a:avLst/>
          </a:prstGeom>
          <a:gradFill rotWithShape="1">
            <a:gsLst>
              <a:gs pos="0">
                <a:schemeClr val="tx1"/>
              </a:gs>
              <a:gs pos="100000">
                <a:schemeClr val="bg2"/>
              </a:gs>
            </a:gsLst>
            <a:lin ang="16200000"/>
          </a:gradFill>
          <a:ln w="9525">
            <a:solidFill>
              <a:schemeClr val="accent4">
                <a:lumMod val="75000"/>
              </a:schemeClr>
            </a:solid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0737" name="Tekstboks 26"/>
          <p:cNvSpPr txBox="1">
            <a:spLocks noChangeArrowheads="1"/>
          </p:cNvSpPr>
          <p:nvPr/>
        </p:nvSpPr>
        <p:spPr bwMode="auto">
          <a:xfrm>
            <a:off x="1008993" y="5390231"/>
            <a:ext cx="7068207" cy="1000274"/>
          </a:xfrm>
          <a:prstGeom prst="rect">
            <a:avLst/>
          </a:prstGeom>
          <a:noFill/>
          <a:ln w="9525">
            <a:noFill/>
            <a:miter lim="800000"/>
            <a:headEnd/>
            <a:tailEnd/>
          </a:ln>
        </p:spPr>
        <p:txBody>
          <a:bodyPr wrap="square">
            <a:spAutoFit/>
          </a:bodyPr>
          <a:lstStyle/>
          <a:p>
            <a:pPr algn="just"/>
            <a:r>
              <a:rPr lang="en-US" sz="1600" dirty="0" smtClean="0"/>
              <a:t>Creating the tables, inserting the images and photos, inserting the interactive elements, and any other features. using the website development tool of choice.</a:t>
            </a:r>
            <a:endParaRPr lang="da-DK" sz="1600" dirty="0">
              <a:solidFill>
                <a:schemeClr val="bg2"/>
              </a:solidFill>
            </a:endParaRPr>
          </a:p>
          <a:p>
            <a:pPr algn="just"/>
            <a:endParaRPr lang="da-DK" sz="1100" dirty="0">
              <a:solidFill>
                <a:schemeClr val="bg2"/>
              </a:solidFill>
            </a:endParaRPr>
          </a:p>
        </p:txBody>
      </p:sp>
      <p:sp>
        <p:nvSpPr>
          <p:cNvPr id="20493" name="Rectangle 5"/>
          <p:cNvSpPr txBox="1">
            <a:spLocks noChangeArrowheads="1"/>
          </p:cNvSpPr>
          <p:nvPr/>
        </p:nvSpPr>
        <p:spPr bwMode="gray">
          <a:xfrm>
            <a:off x="1401763" y="4871545"/>
            <a:ext cx="2673350" cy="298023"/>
          </a:xfrm>
          <a:prstGeom prst="rect">
            <a:avLst/>
          </a:prstGeom>
          <a:noFill/>
          <a:ln w="9525">
            <a:noFill/>
            <a:miter lim="800000"/>
            <a:headEnd/>
            <a:tailEnd/>
          </a:ln>
        </p:spPr>
        <p:txBody>
          <a:bodyPr lIns="0" rIns="0" anchor="ctr"/>
          <a:lstStyle/>
          <a:p>
            <a:pPr defTabSz="914400" eaLnBrk="0" hangingPunct="0">
              <a:lnSpc>
                <a:spcPct val="95000"/>
              </a:lnSpc>
              <a:defRPr/>
            </a:pPr>
            <a:r>
              <a:rPr lang="en-US" sz="2000" dirty="0" smtClean="0">
                <a:solidFill>
                  <a:srgbClr val="002060"/>
                </a:solidFill>
              </a:rPr>
              <a:t>Development</a:t>
            </a:r>
            <a:endParaRPr lang="da-DK" sz="2000" dirty="0" smtClean="0">
              <a:solidFill>
                <a:srgbClr val="002060"/>
              </a:solidFill>
            </a:endParaRPr>
          </a:p>
        </p:txBody>
      </p:sp>
      <p:sp>
        <p:nvSpPr>
          <p:cNvPr id="53" name="Rektangel 52"/>
          <p:cNvSpPr>
            <a:spLocks noChangeArrowheads="1"/>
          </p:cNvSpPr>
          <p:nvPr/>
        </p:nvSpPr>
        <p:spPr bwMode="auto">
          <a:xfrm>
            <a:off x="996950" y="1951692"/>
            <a:ext cx="344488" cy="346075"/>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defRPr/>
            </a:pPr>
            <a:endParaRPr lang="da-DK" sz="1400" b="1" kern="0" noProof="1">
              <a:solidFill>
                <a:sysClr val="window" lastClr="FFFFFF"/>
              </a:solidFill>
              <a:latin typeface="Arial" pitchFamily="34" charset="0"/>
              <a:ea typeface="ＭＳ Ｐゴシック" pitchFamily="-97" charset="-128"/>
            </a:endParaRPr>
          </a:p>
        </p:txBody>
      </p:sp>
      <p:sp>
        <p:nvSpPr>
          <p:cNvPr id="50" name="Rektangel 49"/>
          <p:cNvSpPr>
            <a:spLocks noChangeArrowheads="1"/>
          </p:cNvSpPr>
          <p:nvPr/>
        </p:nvSpPr>
        <p:spPr bwMode="auto">
          <a:xfrm>
            <a:off x="995363" y="3409296"/>
            <a:ext cx="319087" cy="314325"/>
          </a:xfrm>
          <a:prstGeom prst="rect">
            <a:avLst/>
          </a:prstGeom>
          <a:gradFill flip="none" rotWithShape="1">
            <a:gsLst>
              <a:gs pos="21000">
                <a:srgbClr val="7DC8DF"/>
              </a:gs>
              <a:gs pos="100000">
                <a:srgbClr val="6699FF"/>
              </a:gs>
            </a:gsLst>
            <a:lin ang="5400000" scaled="1"/>
            <a:tileRect/>
          </a:gradFill>
          <a:ln w="9525">
            <a:solidFill>
              <a:schemeClr val="accent4">
                <a:lumMod val="60000"/>
                <a:lumOff val="40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defRPr/>
            </a:pPr>
            <a:r>
              <a:rPr lang="da-DK" sz="1200" kern="0" noProof="1" smtClean="0">
                <a:solidFill>
                  <a:sysClr val="window" lastClr="FFFFFF"/>
                </a:solidFill>
                <a:latin typeface="Arial" pitchFamily="34" charset="0"/>
                <a:ea typeface="ＭＳ Ｐゴシック" pitchFamily="-97" charset="-128"/>
              </a:rPr>
              <a:t>2</a:t>
            </a:r>
          </a:p>
        </p:txBody>
      </p:sp>
      <p:sp>
        <p:nvSpPr>
          <p:cNvPr id="69" name="Tekstboks 68"/>
          <p:cNvSpPr txBox="1">
            <a:spLocks noChangeArrowheads="1"/>
          </p:cNvSpPr>
          <p:nvPr/>
        </p:nvSpPr>
        <p:spPr bwMode="auto">
          <a:xfrm>
            <a:off x="1000125" y="1980267"/>
            <a:ext cx="322263" cy="277812"/>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r>
              <a:rPr lang="da-DK" sz="1200" kern="0" noProof="1">
                <a:solidFill>
                  <a:sysClr val="window" lastClr="FFFFFF"/>
                </a:solidFill>
                <a:latin typeface="Arial" pitchFamily="34" charset="0"/>
                <a:ea typeface="ＭＳ Ｐゴシック" pitchFamily="-97" charset="-128"/>
              </a:rPr>
              <a:t>1</a:t>
            </a:r>
          </a:p>
        </p:txBody>
      </p:sp>
      <p:sp>
        <p:nvSpPr>
          <p:cNvPr id="70" name="Tekstboks 69"/>
          <p:cNvSpPr txBox="1">
            <a:spLocks noChangeArrowheads="1"/>
          </p:cNvSpPr>
          <p:nvPr/>
        </p:nvSpPr>
        <p:spPr bwMode="auto">
          <a:xfrm>
            <a:off x="1008993" y="3389587"/>
            <a:ext cx="276553" cy="347284"/>
          </a:xfrm>
          <a:prstGeom prst="rect">
            <a:avLst/>
          </a:prstGeom>
          <a:noFill/>
          <a:ln w="25400" cap="flat" cmpd="sng" algn="ctr">
            <a:noFill/>
            <a:prstDash val="solid"/>
          </a:ln>
          <a:effectLst/>
        </p:spPr>
        <p:txBody>
          <a:bodyPr anchor="ctr"/>
          <a:lstStyle/>
          <a:p>
            <a:pPr algn="ctr" defTabSz="914400" fontAlgn="auto">
              <a:spcBef>
                <a:spcPts val="0"/>
              </a:spcBef>
              <a:spcAft>
                <a:spcPts val="0"/>
              </a:spcAft>
              <a:defRPr/>
            </a:pPr>
            <a:endParaRPr lang="da-DK" sz="1200" kern="0" noProof="1">
              <a:solidFill>
                <a:sysClr val="window" lastClr="FFFFFF"/>
              </a:solidFill>
              <a:latin typeface="Arial" pitchFamily="34" charset="0"/>
              <a:ea typeface="ＭＳ Ｐゴシック" pitchFamily="-97" charset="-128"/>
            </a:endParaRPr>
          </a:p>
        </p:txBody>
      </p:sp>
      <p:sp>
        <p:nvSpPr>
          <p:cNvPr id="73" name="Tekstboks 72"/>
          <p:cNvSpPr txBox="1">
            <a:spLocks noChangeArrowheads="1"/>
          </p:cNvSpPr>
          <p:nvPr/>
        </p:nvSpPr>
        <p:spPr bwMode="auto">
          <a:xfrm>
            <a:off x="1017588" y="4819603"/>
            <a:ext cx="322262" cy="277812"/>
          </a:xfrm>
          <a:prstGeom prst="rect">
            <a:avLst/>
          </a:prstGeom>
          <a:noFill/>
          <a:ln w="9525">
            <a:noFill/>
            <a:miter lim="800000"/>
            <a:headEnd/>
            <a:tailEnd/>
          </a:ln>
          <a:effectLst>
            <a:outerShdw blurRad="63500" algn="tl" rotWithShape="0">
              <a:srgbClr val="000000">
                <a:alpha val="74998"/>
              </a:srgbClr>
            </a:outerShdw>
          </a:effectLst>
        </p:spPr>
        <p:txBody>
          <a:bodyPr>
            <a:spAutoFit/>
          </a:bodyPr>
          <a:lstStyle/>
          <a:p>
            <a:pPr algn="ctr">
              <a:defRPr/>
            </a:pPr>
            <a:r>
              <a:rPr lang="da-DK" sz="1200" dirty="0">
                <a:solidFill>
                  <a:srgbClr val="171717"/>
                </a:solidFill>
                <a:latin typeface="Arial" pitchFamily="34" charset="0"/>
                <a:ea typeface="ＭＳ Ｐゴシック" pitchFamily="-97" charset="-128"/>
              </a:rPr>
              <a:t>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2" name="Pladsholder til indhold 17"/>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Look at different websites</a:t>
            </a:r>
          </a:p>
          <a:p>
            <a:pPr eaLnBrk="1" hangingPunct="1">
              <a:buNone/>
            </a:pPr>
            <a:endParaRPr lang="en-US" dirty="0" smtClean="0">
              <a:latin typeface="Arial" charset="0"/>
              <a:ea typeface="ＭＳ Ｐゴシック" charset="-128"/>
            </a:endParaRPr>
          </a:p>
          <a:p>
            <a:pPr eaLnBrk="1" hangingPunct="1"/>
            <a:r>
              <a:rPr lang="en-US" dirty="0" smtClean="0">
                <a:latin typeface="Arial" charset="0"/>
                <a:ea typeface="ＭＳ Ｐゴシック" charset="-128"/>
              </a:rPr>
              <a:t>Assess &amp; Evaluate</a:t>
            </a:r>
          </a:p>
          <a:p>
            <a:pPr eaLnBrk="1" hangingPunct="1">
              <a:buNone/>
            </a:pPr>
            <a:endParaRPr lang="en-US" dirty="0" smtClean="0">
              <a:latin typeface="Arial" charset="0"/>
              <a:ea typeface="ＭＳ Ｐゴシック" charset="-128"/>
            </a:endParaRPr>
          </a:p>
          <a:p>
            <a:pPr eaLnBrk="1" hangingPunct="1"/>
            <a:r>
              <a:rPr lang="en-US" dirty="0" smtClean="0">
                <a:latin typeface="Arial" charset="0"/>
                <a:ea typeface="ＭＳ Ｐゴシック" charset="-128"/>
              </a:rPr>
              <a:t>Create a </a:t>
            </a:r>
            <a:r>
              <a:rPr lang="en-US" dirty="0" smtClean="0">
                <a:latin typeface="Arial" charset="0"/>
                <a:ea typeface="ＭＳ Ｐゴシック" charset="-128"/>
                <a:hlinkClick r:id="rId3"/>
              </a:rPr>
              <a:t>rubric</a:t>
            </a:r>
            <a:r>
              <a:rPr lang="en-US" dirty="0" smtClean="0">
                <a:latin typeface="Arial" charset="0"/>
                <a:ea typeface="ＭＳ Ｐゴシック" charset="-128"/>
              </a:rPr>
              <a:t> with students</a:t>
            </a:r>
          </a:p>
        </p:txBody>
      </p:sp>
      <p:sp>
        <p:nvSpPr>
          <p:cNvPr id="27653" name="Titel 16"/>
          <p:cNvSpPr>
            <a:spLocks noGrp="1"/>
          </p:cNvSpPr>
          <p:nvPr>
            <p:ph type="title"/>
          </p:nvPr>
        </p:nvSpPr>
        <p:spPr bwMode="auto">
          <a:xfrm>
            <a:off x="177800" y="833438"/>
            <a:ext cx="7279290" cy="1058424"/>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latin typeface="Arial" charset="0"/>
                <a:ea typeface="ＭＳ Ｐゴシック" charset="-128"/>
              </a:rPr>
              <a:t>Exemplars and Rubrics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1" name="Rectangle 5"/>
          <p:cNvSpPr txBox="1">
            <a:spLocks noChangeArrowheads="1"/>
          </p:cNvSpPr>
          <p:nvPr/>
        </p:nvSpPr>
        <p:spPr bwMode="gray">
          <a:xfrm>
            <a:off x="893763" y="725214"/>
            <a:ext cx="6964362" cy="131154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lIns="0" rIns="0" anchor="ctr"/>
          <a:lstStyle/>
          <a:p>
            <a:pPr defTabSz="914400" eaLnBrk="0" hangingPunct="0">
              <a:lnSpc>
                <a:spcPct val="95000"/>
              </a:lnSpc>
            </a:pPr>
            <a:r>
              <a:rPr lang="en-US" sz="3200" dirty="0" smtClean="0">
                <a:solidFill>
                  <a:schemeClr val="accent4"/>
                </a:solidFill>
              </a:rPr>
              <a:t>Criteria for Evaluating Website Design</a:t>
            </a:r>
            <a:endParaRPr lang="en-US" sz="3200" b="1" dirty="0">
              <a:solidFill>
                <a:schemeClr val="accent4"/>
              </a:solidFill>
            </a:endParaRPr>
          </a:p>
        </p:txBody>
      </p:sp>
      <p:grpSp>
        <p:nvGrpSpPr>
          <p:cNvPr id="22533" name="Group 44"/>
          <p:cNvGrpSpPr>
            <a:grpSpLocks/>
          </p:cNvGrpSpPr>
          <p:nvPr/>
        </p:nvGrpSpPr>
        <p:grpSpPr bwMode="auto">
          <a:xfrm>
            <a:off x="533401" y="2500312"/>
            <a:ext cx="4762500" cy="2957513"/>
            <a:chOff x="533400" y="2500313"/>
            <a:chExt cx="4765675" cy="1648436"/>
          </a:xfrm>
        </p:grpSpPr>
        <p:sp>
          <p:nvSpPr>
            <p:cNvPr id="31" name="Rektangel 30"/>
            <p:cNvSpPr>
              <a:spLocks noChangeArrowheads="1"/>
            </p:cNvSpPr>
            <p:nvPr/>
          </p:nvSpPr>
          <p:spPr bwMode="auto">
            <a:xfrm>
              <a:off x="1260475" y="2500313"/>
              <a:ext cx="4000500" cy="354012"/>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3" name="Rektangel 32"/>
            <p:cNvSpPr>
              <a:spLocks noChangeArrowheads="1"/>
            </p:cNvSpPr>
            <p:nvPr/>
          </p:nvSpPr>
          <p:spPr bwMode="auto">
            <a:xfrm>
              <a:off x="1155700" y="3357563"/>
              <a:ext cx="4114780" cy="352425"/>
            </a:xfrm>
            <a:prstGeom prst="rect">
              <a:avLst/>
            </a:prstGeom>
            <a:gradFill flip="none" rotWithShape="1">
              <a:gsLst>
                <a:gs pos="0">
                  <a:srgbClr val="69BED9"/>
                </a:gs>
                <a:gs pos="100000">
                  <a:srgbClr val="1F88C8"/>
                </a:gs>
              </a:gsLst>
              <a:lin ang="5400000" scaled="1"/>
              <a:tileRect/>
            </a:gradFill>
            <a:ln w="9525">
              <a:solidFill>
                <a:schemeClr val="accent3">
                  <a:lumMod val="75000"/>
                </a:schemeClr>
              </a:solidFill>
              <a:miter lim="800000"/>
              <a:headEnd/>
              <a:tailEn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sz="1600" b="1" kern="0" noProof="1">
                <a:solidFill>
                  <a:srgbClr val="FFFFFF"/>
                </a:solidFill>
                <a:latin typeface="Arial" pitchFamily="34" charset="0"/>
                <a:ea typeface="ＭＳ Ｐゴシック" pitchFamily="-97" charset="-128"/>
              </a:endParaRPr>
            </a:p>
          </p:txBody>
        </p:sp>
        <p:sp>
          <p:nvSpPr>
            <p:cNvPr id="34" name="Rektangel 33"/>
            <p:cNvSpPr>
              <a:spLocks noChangeArrowheads="1"/>
            </p:cNvSpPr>
            <p:nvPr/>
          </p:nvSpPr>
          <p:spPr bwMode="auto">
            <a:xfrm>
              <a:off x="1203325" y="3796324"/>
              <a:ext cx="4067155"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35" name="Rektangel 34"/>
            <p:cNvSpPr>
              <a:spLocks noChangeArrowheads="1"/>
            </p:cNvSpPr>
            <p:nvPr/>
          </p:nvSpPr>
          <p:spPr bwMode="auto">
            <a:xfrm>
              <a:off x="1298575" y="2957513"/>
              <a:ext cx="4000500" cy="352425"/>
            </a:xfrm>
            <a:prstGeom prst="rect">
              <a:avLst/>
            </a:prstGeom>
            <a:gradFill rotWithShape="1">
              <a:gsLst>
                <a:gs pos="0">
                  <a:schemeClr val="bg2"/>
                </a:gs>
                <a:gs pos="100000">
                  <a:schemeClr val="tx1"/>
                </a:gs>
              </a:gsLst>
              <a:lin ang="16200000"/>
            </a:gradFill>
            <a:ln w="9525">
              <a:noFill/>
              <a:miter lim="800000"/>
              <a:headEnd/>
              <a:tailEnd/>
            </a:ln>
            <a:effectLst>
              <a:outerShdw blurRad="63500" dist="23000" dir="5400000" rotWithShape="0">
                <a:srgbClr val="000000">
                  <a:alpha val="34999"/>
                </a:srgbClr>
              </a:outerShdw>
            </a:effectLst>
          </p:spPr>
          <p:txBody>
            <a:bodyPr anchor="ctr"/>
            <a:lstStyle/>
            <a:p>
              <a:pPr algn="ctr">
                <a:defRPr/>
              </a:pPr>
              <a:endParaRPr lang="da-DK" sz="1200" dirty="0">
                <a:solidFill>
                  <a:srgbClr val="FFFFFF"/>
                </a:solidFill>
                <a:latin typeface="Arial" pitchFamily="34" charset="0"/>
                <a:ea typeface="ＭＳ Ｐゴシック" pitchFamily="-97" charset="-128"/>
              </a:endParaRPr>
            </a:p>
          </p:txBody>
        </p:sp>
        <p:sp>
          <p:nvSpPr>
            <p:cNvPr id="22544" name="Tekstboks 44"/>
            <p:cNvSpPr txBox="1">
              <a:spLocks noChangeArrowheads="1"/>
            </p:cNvSpPr>
            <p:nvPr/>
          </p:nvSpPr>
          <p:spPr bwMode="auto">
            <a:xfrm>
              <a:off x="1295400" y="2540000"/>
              <a:ext cx="4000500" cy="212899"/>
            </a:xfrm>
            <a:prstGeom prst="rect">
              <a:avLst/>
            </a:prstGeom>
            <a:noFill/>
            <a:ln w="9525">
              <a:noFill/>
              <a:miter lim="800000"/>
              <a:headEnd/>
              <a:tailEnd/>
            </a:ln>
          </p:spPr>
          <p:txBody>
            <a:bodyPr>
              <a:spAutoFit/>
            </a:bodyPr>
            <a:lstStyle/>
            <a:p>
              <a:r>
                <a:rPr lang="en-US" sz="2000" dirty="0" smtClean="0">
                  <a:solidFill>
                    <a:srgbClr val="171717"/>
                  </a:solidFill>
                </a:rPr>
                <a:t>Good structure and organization</a:t>
              </a:r>
              <a:endParaRPr lang="da-DK" sz="2000" dirty="0"/>
            </a:p>
          </p:txBody>
        </p:sp>
        <p:sp>
          <p:nvSpPr>
            <p:cNvPr id="22546" name="Tekstboks 46"/>
            <p:cNvSpPr txBox="1">
              <a:spLocks noChangeArrowheads="1"/>
            </p:cNvSpPr>
            <p:nvPr/>
          </p:nvSpPr>
          <p:spPr bwMode="auto">
            <a:xfrm>
              <a:off x="1295400" y="3398838"/>
              <a:ext cx="4000500" cy="212899"/>
            </a:xfrm>
            <a:prstGeom prst="rect">
              <a:avLst/>
            </a:prstGeom>
            <a:noFill/>
            <a:ln w="9525">
              <a:noFill/>
              <a:miter lim="800000"/>
              <a:headEnd/>
              <a:tailEnd/>
            </a:ln>
          </p:spPr>
          <p:txBody>
            <a:bodyPr>
              <a:spAutoFit/>
            </a:bodyPr>
            <a:lstStyle/>
            <a:p>
              <a:r>
                <a:rPr lang="en-US" sz="2000" dirty="0" smtClean="0">
                  <a:solidFill>
                    <a:schemeClr val="tx2"/>
                  </a:solidFill>
                </a:rPr>
                <a:t>Good visual design</a:t>
              </a:r>
              <a:endParaRPr lang="da-DK" sz="2000" dirty="0">
                <a:solidFill>
                  <a:schemeClr val="tx2"/>
                </a:solidFill>
              </a:endParaRPr>
            </a:p>
          </p:txBody>
        </p:sp>
        <p:sp>
          <p:nvSpPr>
            <p:cNvPr id="22548" name="Tekstboks 48"/>
            <p:cNvSpPr txBox="1">
              <a:spLocks noChangeArrowheads="1"/>
            </p:cNvSpPr>
            <p:nvPr/>
          </p:nvSpPr>
          <p:spPr bwMode="auto">
            <a:xfrm>
              <a:off x="1295400" y="2970213"/>
              <a:ext cx="4000500" cy="212899"/>
            </a:xfrm>
            <a:prstGeom prst="rect">
              <a:avLst/>
            </a:prstGeom>
            <a:noFill/>
            <a:ln w="9525">
              <a:noFill/>
              <a:miter lim="800000"/>
              <a:headEnd/>
              <a:tailEnd/>
            </a:ln>
          </p:spPr>
          <p:txBody>
            <a:bodyPr>
              <a:spAutoFit/>
            </a:bodyPr>
            <a:lstStyle/>
            <a:p>
              <a:r>
                <a:rPr lang="en-US" sz="2000" dirty="0" smtClean="0">
                  <a:solidFill>
                    <a:srgbClr val="171717"/>
                  </a:solidFill>
                </a:rPr>
                <a:t>Clear text and/or graphic links</a:t>
              </a:r>
              <a:endParaRPr lang="da-DK" sz="2000" dirty="0"/>
            </a:p>
          </p:txBody>
        </p:sp>
        <p:sp>
          <p:nvSpPr>
            <p:cNvPr id="22549" name="Tekstboks 49"/>
            <p:cNvSpPr txBox="1">
              <a:spLocks noChangeArrowheads="1"/>
            </p:cNvSpPr>
            <p:nvPr/>
          </p:nvSpPr>
          <p:spPr bwMode="auto">
            <a:xfrm>
              <a:off x="1295400" y="3829050"/>
              <a:ext cx="4000500" cy="212899"/>
            </a:xfrm>
            <a:prstGeom prst="rect">
              <a:avLst/>
            </a:prstGeom>
            <a:noFill/>
            <a:ln w="9525">
              <a:noFill/>
              <a:miter lim="800000"/>
              <a:headEnd/>
              <a:tailEnd/>
            </a:ln>
          </p:spPr>
          <p:txBody>
            <a:bodyPr>
              <a:spAutoFit/>
            </a:bodyPr>
            <a:lstStyle/>
            <a:p>
              <a:r>
                <a:rPr lang="en-US" sz="2000" dirty="0" smtClean="0">
                  <a:solidFill>
                    <a:srgbClr val="171717"/>
                  </a:solidFill>
                </a:rPr>
                <a:t>Easy navigation</a:t>
              </a:r>
              <a:endParaRPr lang="da-DK" sz="2000" dirty="0"/>
            </a:p>
          </p:txBody>
        </p:sp>
        <p:sp>
          <p:nvSpPr>
            <p:cNvPr id="22551" name="Tekstboks 53"/>
            <p:cNvSpPr txBox="1">
              <a:spLocks noChangeArrowheads="1"/>
            </p:cNvSpPr>
            <p:nvPr/>
          </p:nvSpPr>
          <p:spPr bwMode="auto">
            <a:xfrm>
              <a:off x="533400" y="3440475"/>
              <a:ext cx="304800" cy="196522"/>
            </a:xfrm>
            <a:prstGeom prst="rect">
              <a:avLst/>
            </a:prstGeom>
            <a:noFill/>
            <a:ln w="9525">
              <a:noFill/>
              <a:miter lim="800000"/>
              <a:headEnd/>
              <a:tailEnd/>
            </a:ln>
          </p:spPr>
          <p:txBody>
            <a:bodyPr wrap="square">
              <a:spAutoFit/>
            </a:bodyPr>
            <a:lstStyle/>
            <a:p>
              <a:r>
                <a:rPr lang="da-DK" dirty="0">
                  <a:solidFill>
                    <a:srgbClr val="171717"/>
                  </a:solidFill>
                  <a:latin typeface="Zapf Dingbats" charset="2"/>
                </a:rPr>
                <a:t>✓</a:t>
              </a:r>
              <a:endParaRPr lang="da-DK" dirty="0">
                <a:solidFill>
                  <a:srgbClr val="171717"/>
                </a:solidFill>
              </a:endParaRPr>
            </a:p>
          </p:txBody>
        </p:sp>
        <p:grpSp>
          <p:nvGrpSpPr>
            <p:cNvPr id="22555" name="Gruppe 79"/>
            <p:cNvGrpSpPr>
              <a:grpSpLocks/>
            </p:cNvGrpSpPr>
            <p:nvPr/>
          </p:nvGrpSpPr>
          <p:grpSpPr bwMode="auto">
            <a:xfrm>
              <a:off x="876300" y="3790950"/>
              <a:ext cx="344488" cy="347663"/>
              <a:chOff x="876300" y="3790950"/>
              <a:chExt cx="344488" cy="347663"/>
            </a:xfrm>
          </p:grpSpPr>
          <p:sp>
            <p:nvSpPr>
              <p:cNvPr id="14" name="Rektangel 13"/>
              <p:cNvSpPr>
                <a:spLocks noChangeArrowheads="1"/>
              </p:cNvSpPr>
              <p:nvPr/>
            </p:nvSpPr>
            <p:spPr bwMode="auto">
              <a:xfrm>
                <a:off x="876300" y="3790950"/>
                <a:ext cx="344488" cy="347663"/>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79" name="Tekstboks 78"/>
              <p:cNvSpPr txBox="1">
                <a:spLocks noChangeArrowheads="1"/>
              </p:cNvSpPr>
              <p:nvPr/>
            </p:nvSpPr>
            <p:spPr bwMode="auto">
              <a:xfrm>
                <a:off x="890588" y="3822700"/>
                <a:ext cx="322262" cy="279400"/>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4</a:t>
                </a:r>
              </a:p>
            </p:txBody>
          </p:sp>
        </p:grpSp>
        <p:grpSp>
          <p:nvGrpSpPr>
            <p:cNvPr id="22556" name="Gruppe 81"/>
            <p:cNvGrpSpPr>
              <a:grpSpLocks/>
            </p:cNvGrpSpPr>
            <p:nvPr/>
          </p:nvGrpSpPr>
          <p:grpSpPr bwMode="auto">
            <a:xfrm>
              <a:off x="876300" y="3363913"/>
              <a:ext cx="344488" cy="344487"/>
              <a:chOff x="876300" y="3363913"/>
              <a:chExt cx="344488" cy="344487"/>
            </a:xfrm>
          </p:grpSpPr>
          <p:sp>
            <p:nvSpPr>
              <p:cNvPr id="12" name="Rektangel 11"/>
              <p:cNvSpPr>
                <a:spLocks noChangeArrowheads="1"/>
              </p:cNvSpPr>
              <p:nvPr/>
            </p:nvSpPr>
            <p:spPr bwMode="auto">
              <a:xfrm>
                <a:off x="876300" y="3363913"/>
                <a:ext cx="344488" cy="344487"/>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1" name="Tekstboks 80"/>
              <p:cNvSpPr txBox="1">
                <a:spLocks noChangeArrowheads="1"/>
              </p:cNvSpPr>
              <p:nvPr/>
            </p:nvSpPr>
            <p:spPr bwMode="auto">
              <a:xfrm>
                <a:off x="890588" y="3400425"/>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3</a:t>
                </a:r>
              </a:p>
            </p:txBody>
          </p:sp>
        </p:grpSp>
        <p:grpSp>
          <p:nvGrpSpPr>
            <p:cNvPr id="22557" name="Gruppe 83"/>
            <p:cNvGrpSpPr>
              <a:grpSpLocks/>
            </p:cNvGrpSpPr>
            <p:nvPr/>
          </p:nvGrpSpPr>
          <p:grpSpPr bwMode="auto">
            <a:xfrm>
              <a:off x="876300" y="2936875"/>
              <a:ext cx="344488" cy="344488"/>
              <a:chOff x="876300" y="2936875"/>
              <a:chExt cx="344488" cy="344488"/>
            </a:xfrm>
          </p:grpSpPr>
          <p:sp>
            <p:nvSpPr>
              <p:cNvPr id="10" name="Rektangel 9"/>
              <p:cNvSpPr>
                <a:spLocks noChangeArrowheads="1"/>
              </p:cNvSpPr>
              <p:nvPr/>
            </p:nvSpPr>
            <p:spPr bwMode="auto">
              <a:xfrm>
                <a:off x="876300" y="2936875"/>
                <a:ext cx="344488" cy="344488"/>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3" name="Tekstboks 82"/>
              <p:cNvSpPr txBox="1">
                <a:spLocks noChangeArrowheads="1"/>
              </p:cNvSpPr>
              <p:nvPr/>
            </p:nvSpPr>
            <p:spPr bwMode="auto">
              <a:xfrm>
                <a:off x="890588" y="2986088"/>
                <a:ext cx="322262" cy="276225"/>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2</a:t>
                </a:r>
              </a:p>
            </p:txBody>
          </p:sp>
        </p:grpSp>
        <p:grpSp>
          <p:nvGrpSpPr>
            <p:cNvPr id="22558" name="Gruppe 85"/>
            <p:cNvGrpSpPr>
              <a:grpSpLocks/>
            </p:cNvGrpSpPr>
            <p:nvPr/>
          </p:nvGrpSpPr>
          <p:grpSpPr bwMode="auto">
            <a:xfrm>
              <a:off x="876300" y="2511425"/>
              <a:ext cx="344488" cy="342900"/>
              <a:chOff x="876300" y="2511425"/>
              <a:chExt cx="344488" cy="342900"/>
            </a:xfrm>
          </p:grpSpPr>
          <p:sp>
            <p:nvSpPr>
              <p:cNvPr id="8" name="Rektangel 7"/>
              <p:cNvSpPr>
                <a:spLocks noChangeArrowheads="1"/>
              </p:cNvSpPr>
              <p:nvPr/>
            </p:nvSpPr>
            <p:spPr bwMode="auto">
              <a:xfrm>
                <a:off x="876300" y="2511425"/>
                <a:ext cx="344488" cy="342900"/>
              </a:xfrm>
              <a:prstGeom prst="rect">
                <a:avLst/>
              </a:prstGeom>
              <a:gradFill rotWithShape="1">
                <a:gsLst>
                  <a:gs pos="0">
                    <a:srgbClr val="002060"/>
                  </a:gs>
                  <a:gs pos="100000">
                    <a:srgbClr val="1F88C8"/>
                  </a:gs>
                </a:gsLst>
                <a:lin ang="16200000"/>
              </a:gradFill>
              <a:ln w="9525">
                <a:solidFill>
                  <a:schemeClr val="accent3">
                    <a:lumMod val="50000"/>
                  </a:schemeClr>
                </a:solidFill>
                <a:miter lim="800000"/>
                <a:headEnd/>
                <a:tailEnd/>
              </a:ln>
              <a:effectLst>
                <a:outerShdw blurRad="63500" dist="23000" dir="5400000" rotWithShape="0">
                  <a:srgbClr val="000000">
                    <a:alpha val="34999"/>
                  </a:srgbClr>
                </a:outerShdw>
              </a:effectLst>
            </p:spPr>
            <p:txBody>
              <a:bodyPr anchor="ctr"/>
              <a:lstStyle/>
              <a:p>
                <a:pPr indent="-342900" algn="ctr" defTabSz="914400" fontAlgn="auto">
                  <a:spcBef>
                    <a:spcPts val="0"/>
                  </a:spcBef>
                  <a:spcAft>
                    <a:spcPts val="0"/>
                  </a:spcAft>
                  <a:buFont typeface="+mj-lt"/>
                  <a:buAutoNum type="arabicPeriod"/>
                  <a:defRPr/>
                </a:pPr>
                <a:endParaRPr lang="da-DK" sz="1400" b="1" kern="0" noProof="1">
                  <a:solidFill>
                    <a:sysClr val="window" lastClr="FFFFFF"/>
                  </a:solidFill>
                  <a:latin typeface="Arial" pitchFamily="34" charset="0"/>
                  <a:ea typeface="ＭＳ Ｐゴシック" pitchFamily="-97" charset="-128"/>
                </a:endParaRPr>
              </a:p>
            </p:txBody>
          </p:sp>
          <p:sp>
            <p:nvSpPr>
              <p:cNvPr id="85" name="Tekstboks 84"/>
              <p:cNvSpPr txBox="1">
                <a:spLocks noChangeArrowheads="1"/>
              </p:cNvSpPr>
              <p:nvPr/>
            </p:nvSpPr>
            <p:spPr bwMode="auto">
              <a:xfrm>
                <a:off x="890588" y="2547938"/>
                <a:ext cx="322262" cy="274637"/>
              </a:xfrm>
              <a:prstGeom prst="rect">
                <a:avLst/>
              </a:prstGeom>
              <a:noFill/>
              <a:ln w="9525">
                <a:noFill/>
                <a:miter lim="800000"/>
                <a:headEnd/>
                <a:tailEnd/>
              </a:ln>
              <a:effectLst>
                <a:outerShdw blurRad="63500" dist="23000" dir="5400000" rotWithShape="0">
                  <a:srgbClr val="000000">
                    <a:alpha val="34999"/>
                  </a:srgbClr>
                </a:outerShdw>
              </a:effectLst>
            </p:spPr>
            <p:txBody>
              <a:bodyPr anchor="ctr"/>
              <a:lstStyle/>
              <a:p>
                <a:pPr indent="-342900" algn="ctr">
                  <a:defRPr/>
                </a:pPr>
                <a:r>
                  <a:rPr lang="da-DK" sz="1200" noProof="1">
                    <a:solidFill>
                      <a:srgbClr val="FFFFFF"/>
                    </a:solidFill>
                    <a:latin typeface="Arial" pitchFamily="34" charset="0"/>
                    <a:ea typeface="ＭＳ Ｐゴシック" pitchFamily="-97" charset="-128"/>
                  </a:rPr>
                  <a:t>1</a:t>
                </a:r>
              </a:p>
            </p:txBody>
          </p:sp>
        </p:grpSp>
        <p:sp>
          <p:nvSpPr>
            <p:cNvPr id="45" name="Tekstboks 53"/>
            <p:cNvSpPr txBox="1">
              <a:spLocks noChangeArrowheads="1"/>
            </p:cNvSpPr>
            <p:nvPr/>
          </p:nvSpPr>
          <p:spPr bwMode="auto">
            <a:xfrm>
              <a:off x="581024" y="2568735"/>
              <a:ext cx="257175" cy="196522"/>
            </a:xfrm>
            <a:prstGeom prst="rect">
              <a:avLst/>
            </a:prstGeom>
            <a:noFill/>
            <a:ln w="9525">
              <a:noFill/>
              <a:miter lim="800000"/>
              <a:headEnd/>
              <a:tailEnd/>
            </a:ln>
          </p:spPr>
          <p:txBody>
            <a:bodyPr wrap="square">
              <a:spAutoFit/>
            </a:bodyPr>
            <a:lstStyle/>
            <a:p>
              <a:r>
                <a:rPr lang="da-DK" dirty="0">
                  <a:solidFill>
                    <a:srgbClr val="171717"/>
                  </a:solidFill>
                  <a:latin typeface="Zapf Dingbats" charset="2"/>
                </a:rPr>
                <a:t>✓</a:t>
              </a:r>
              <a:endParaRPr lang="da-DK" dirty="0">
                <a:solidFill>
                  <a:srgbClr val="171717"/>
                </a:solidFill>
              </a:endParaRPr>
            </a:p>
          </p:txBody>
        </p:sp>
        <p:sp>
          <p:nvSpPr>
            <p:cNvPr id="46" name="Tekstboks 53"/>
            <p:cNvSpPr txBox="1">
              <a:spLocks noChangeArrowheads="1"/>
            </p:cNvSpPr>
            <p:nvPr/>
          </p:nvSpPr>
          <p:spPr bwMode="auto">
            <a:xfrm>
              <a:off x="542926" y="2994468"/>
              <a:ext cx="314324" cy="196522"/>
            </a:xfrm>
            <a:prstGeom prst="rect">
              <a:avLst/>
            </a:prstGeom>
            <a:noFill/>
            <a:ln w="9525">
              <a:noFill/>
              <a:miter lim="800000"/>
              <a:headEnd/>
              <a:tailEnd/>
            </a:ln>
          </p:spPr>
          <p:txBody>
            <a:bodyPr wrap="square">
              <a:spAutoFit/>
            </a:bodyPr>
            <a:lstStyle/>
            <a:p>
              <a:r>
                <a:rPr lang="da-DK" dirty="0">
                  <a:solidFill>
                    <a:srgbClr val="171717"/>
                  </a:solidFill>
                  <a:latin typeface="Zapf Dingbats" charset="2"/>
                </a:rPr>
                <a:t>✓</a:t>
              </a:r>
              <a:endParaRPr lang="da-DK" dirty="0">
                <a:solidFill>
                  <a:srgbClr val="171717"/>
                </a:solidFill>
              </a:endParaRPr>
            </a:p>
          </p:txBody>
        </p:sp>
        <p:sp>
          <p:nvSpPr>
            <p:cNvPr id="47" name="Tekstboks 53"/>
            <p:cNvSpPr txBox="1">
              <a:spLocks noChangeArrowheads="1"/>
            </p:cNvSpPr>
            <p:nvPr/>
          </p:nvSpPr>
          <p:spPr bwMode="auto">
            <a:xfrm>
              <a:off x="542925" y="3835799"/>
              <a:ext cx="247650" cy="196522"/>
            </a:xfrm>
            <a:prstGeom prst="rect">
              <a:avLst/>
            </a:prstGeom>
            <a:noFill/>
            <a:ln w="9525">
              <a:noFill/>
              <a:miter lim="800000"/>
              <a:headEnd/>
              <a:tailEnd/>
            </a:ln>
          </p:spPr>
          <p:txBody>
            <a:bodyPr wrap="square">
              <a:spAutoFit/>
            </a:bodyPr>
            <a:lstStyle/>
            <a:p>
              <a:r>
                <a:rPr lang="da-DK" dirty="0">
                  <a:solidFill>
                    <a:srgbClr val="171717"/>
                  </a:solidFill>
                  <a:latin typeface="Zapf Dingbats" charset="2"/>
                </a:rPr>
                <a:t>✓</a:t>
              </a:r>
              <a:endParaRPr lang="da-DK" dirty="0">
                <a:solidFill>
                  <a:srgbClr val="171717"/>
                </a:solidFill>
              </a:endParaRPr>
            </a:p>
          </p:txBody>
        </p:sp>
      </p:grpSp>
      <p:sp>
        <p:nvSpPr>
          <p:cNvPr id="41" name="Rektangel 40"/>
          <p:cNvSpPr>
            <a:spLocks noChangeArrowheads="1"/>
          </p:cNvSpPr>
          <p:nvPr/>
        </p:nvSpPr>
        <p:spPr bwMode="auto">
          <a:xfrm>
            <a:off x="5321300" y="2489200"/>
            <a:ext cx="2946400" cy="2946400"/>
          </a:xfrm>
          <a:prstGeom prst="rect">
            <a:avLst/>
          </a:prstGeom>
          <a:gradFill flip="none" rotWithShape="1">
            <a:gsLst>
              <a:gs pos="0">
                <a:srgbClr val="CFCFCF"/>
              </a:gs>
              <a:gs pos="50000">
                <a:srgbClr val="D5D5D5"/>
              </a:gs>
              <a:gs pos="100000">
                <a:srgbClr val="C4C4C4"/>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22535" name="Billede 43" descr="dreamstime_go to www.jpg"/>
          <p:cNvPicPr>
            <a:picLocks noChangeAspect="1"/>
          </p:cNvPicPr>
          <p:nvPr/>
        </p:nvPicPr>
        <p:blipFill>
          <a:blip r:embed="rId3"/>
          <a:srcRect/>
          <a:stretch>
            <a:fillRect/>
          </a:stretch>
        </p:blipFill>
        <p:spPr bwMode="auto">
          <a:xfrm>
            <a:off x="5434013" y="2616200"/>
            <a:ext cx="2720975" cy="2678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Billede 8" descr="dreamstime_www_world.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 name="Rektangel 7"/>
          <p:cNvSpPr/>
          <p:nvPr/>
        </p:nvSpPr>
        <p:spPr>
          <a:xfrm>
            <a:off x="914400" y="1722438"/>
            <a:ext cx="7380288" cy="37322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13316" name="Rectangle 4"/>
          <p:cNvSpPr>
            <a:spLocks noChangeArrowheads="1"/>
          </p:cNvSpPr>
          <p:nvPr/>
        </p:nvSpPr>
        <p:spPr bwMode="gray">
          <a:xfrm>
            <a:off x="6767513" y="6162675"/>
            <a:ext cx="1538287" cy="358775"/>
          </a:xfrm>
          <a:prstGeom prst="rect">
            <a:avLst/>
          </a:prstGeom>
          <a:noFill/>
          <a:ln w="9525">
            <a:noFill/>
            <a:miter lim="800000"/>
            <a:headEnd/>
            <a:tailEnd/>
          </a:ln>
        </p:spPr>
        <p:txBody>
          <a:bodyPr lIns="0" tIns="0" rIns="0" bIns="0" anchor="ctr"/>
          <a:lstStyle/>
          <a:p>
            <a:pPr algn="r" defTabSz="801688">
              <a:defRPr/>
            </a:pPr>
            <a:r>
              <a:rPr lang="en-US" sz="1200" dirty="0">
                <a:solidFill>
                  <a:schemeClr val="accent3">
                    <a:lumMod val="50000"/>
                  </a:schemeClr>
                </a:solidFill>
                <a:latin typeface="Arial" pitchFamily="34" charset="0"/>
                <a:ea typeface="ＭＳ Ｐゴシック" pitchFamily="-97" charset="-128"/>
              </a:rPr>
              <a:t>Your Logo</a:t>
            </a:r>
          </a:p>
        </p:txBody>
      </p:sp>
      <p:sp>
        <p:nvSpPr>
          <p:cNvPr id="13317" name="Tekstboks 9"/>
          <p:cNvSpPr txBox="1">
            <a:spLocks noChangeArrowheads="1"/>
          </p:cNvSpPr>
          <p:nvPr/>
        </p:nvSpPr>
        <p:spPr bwMode="auto">
          <a:xfrm>
            <a:off x="1155700" y="2171700"/>
            <a:ext cx="6997700" cy="2554545"/>
          </a:xfrm>
          <a:prstGeom prst="rect">
            <a:avLst/>
          </a:prstGeom>
          <a:noFill/>
          <a:ln w="9525">
            <a:noFill/>
            <a:miter lim="800000"/>
            <a:headEnd/>
            <a:tailEnd/>
          </a:ln>
        </p:spPr>
        <p:txBody>
          <a:bodyPr>
            <a:spAutoFit/>
          </a:bodyPr>
          <a:lstStyle/>
          <a:p>
            <a:pPr>
              <a:defRPr/>
            </a:pPr>
            <a:r>
              <a:rPr lang="da-DK" sz="2000" b="1" dirty="0" smtClean="0">
                <a:solidFill>
                  <a:srgbClr val="002060"/>
                </a:solidFill>
                <a:latin typeface="Arial" pitchFamily="34" charset="0"/>
                <a:ea typeface="ＭＳ Ｐゴシック" pitchFamily="-97" charset="-128"/>
              </a:rPr>
              <a:t>Doering, Aaron H., Roblyer, M.D. </a:t>
            </a:r>
            <a:r>
              <a:rPr lang="da-DK" sz="2000" b="1" i="1" dirty="0" smtClean="0">
                <a:solidFill>
                  <a:srgbClr val="002060"/>
                </a:solidFill>
                <a:latin typeface="Arial" pitchFamily="34" charset="0"/>
                <a:ea typeface="ＭＳ Ｐゴシック" pitchFamily="-97" charset="-128"/>
              </a:rPr>
              <a:t>Integrating Educational Technology into Teaching</a:t>
            </a:r>
            <a:r>
              <a:rPr lang="da-DK" sz="2000" b="1" dirty="0" smtClean="0">
                <a:solidFill>
                  <a:srgbClr val="002060"/>
                </a:solidFill>
                <a:latin typeface="Arial" pitchFamily="34" charset="0"/>
                <a:ea typeface="ＭＳ Ｐゴシック" pitchFamily="-97" charset="-128"/>
              </a:rPr>
              <a:t>, Sixth Edition, Peason, 2000-2013</a:t>
            </a:r>
            <a:endParaRPr lang="da-DK" sz="2000" b="1" dirty="0">
              <a:solidFill>
                <a:srgbClr val="002060"/>
              </a:solidFill>
              <a:latin typeface="Arial" pitchFamily="34" charset="0"/>
              <a:ea typeface="ＭＳ Ｐゴシック" pitchFamily="-97" charset="-128"/>
            </a:endParaRPr>
          </a:p>
          <a:p>
            <a:pPr lvl="2">
              <a:buFont typeface="Wingdings" pitchFamily="-97" charset="2"/>
              <a:buChar char="ü"/>
              <a:defRPr/>
            </a:pPr>
            <a:endParaRPr lang="da-DK" sz="2000" dirty="0">
              <a:solidFill>
                <a:srgbClr val="1F88C8"/>
              </a:solidFill>
              <a:latin typeface="Arial" pitchFamily="34" charset="0"/>
              <a:ea typeface="ＭＳ Ｐゴシック" pitchFamily="-97" charset="-128"/>
            </a:endParaRPr>
          </a:p>
          <a:p>
            <a:pPr>
              <a:defRPr/>
            </a:pPr>
            <a:r>
              <a:rPr lang="en-US" sz="2000" b="1" smtClean="0">
                <a:solidFill>
                  <a:srgbClr val="002060"/>
                </a:solidFill>
                <a:latin typeface="Arial" pitchFamily="34" charset="0"/>
                <a:ea typeface="ＭＳ Ｐゴシック" pitchFamily="-97" charset="-128"/>
              </a:rPr>
              <a:t>Rubrics</a:t>
            </a:r>
            <a:r>
              <a:rPr lang="en-US" sz="2000" b="1" dirty="0" smtClean="0">
                <a:solidFill>
                  <a:srgbClr val="002060"/>
                </a:solidFill>
                <a:latin typeface="Arial" pitchFamily="34" charset="0"/>
                <a:ea typeface="ＭＳ Ｐゴシック" pitchFamily="-97" charset="-128"/>
              </a:rPr>
              <a:t>:  “Kathy Schrock’s Guide for Educators”</a:t>
            </a:r>
            <a:r>
              <a:rPr lang="en-US" sz="2000" b="1" dirty="0" smtClean="0">
                <a:solidFill>
                  <a:schemeClr val="accent3">
                    <a:lumMod val="50000"/>
                  </a:schemeClr>
                </a:solidFill>
                <a:latin typeface="Arial" pitchFamily="34" charset="0"/>
                <a:ea typeface="ＭＳ Ｐゴシック" pitchFamily="-97" charset="-128"/>
              </a:rPr>
              <a:t> </a:t>
            </a:r>
            <a:r>
              <a:rPr lang="en-US" sz="2000" b="1" dirty="0" smtClean="0">
                <a:solidFill>
                  <a:schemeClr val="accent3">
                    <a:lumMod val="50000"/>
                  </a:schemeClr>
                </a:solidFill>
                <a:latin typeface="Arial" pitchFamily="34" charset="0"/>
                <a:ea typeface="ＭＳ Ｐゴシック" pitchFamily="-97" charset="-128"/>
                <a:hlinkClick r:id="rId3"/>
              </a:rPr>
              <a:t>http://www.schrockguide.net/assessment-and-rubrics.html</a:t>
            </a:r>
            <a:r>
              <a:rPr lang="en-US" sz="2000" b="1" dirty="0" smtClean="0">
                <a:solidFill>
                  <a:schemeClr val="accent3">
                    <a:lumMod val="50000"/>
                  </a:schemeClr>
                </a:solidFill>
                <a:latin typeface="Arial" pitchFamily="34" charset="0"/>
                <a:ea typeface="ＭＳ Ｐゴシック" pitchFamily="-97" charset="-128"/>
              </a:rPr>
              <a:t> </a:t>
            </a:r>
            <a:endParaRPr lang="da-DK" sz="2000" b="1" dirty="0">
              <a:solidFill>
                <a:schemeClr val="accent3">
                  <a:lumMod val="50000"/>
                </a:schemeClr>
              </a:solidFill>
              <a:latin typeface="Arial" pitchFamily="34" charset="0"/>
              <a:ea typeface="ＭＳ Ｐゴシック" pitchFamily="-97" charset="-128"/>
            </a:endParaRPr>
          </a:p>
          <a:p>
            <a:pPr lvl="2">
              <a:buFont typeface="Wingdings" pitchFamily="-97" charset="2"/>
              <a:buChar char="ü"/>
              <a:defRPr/>
            </a:pPr>
            <a:endParaRPr lang="da-DK" sz="2000" dirty="0">
              <a:latin typeface="Arial" pitchFamily="34" charset="0"/>
              <a:ea typeface="ＭＳ Ｐゴシック" pitchFamily="-97" charset="-128"/>
            </a:endParaRPr>
          </a:p>
        </p:txBody>
      </p:sp>
      <p:sp>
        <p:nvSpPr>
          <p:cNvPr id="23560" name="Rectangle 5"/>
          <p:cNvSpPr txBox="1">
            <a:spLocks noChangeArrowheads="1"/>
          </p:cNvSpPr>
          <p:nvPr/>
        </p:nvSpPr>
        <p:spPr bwMode="gray">
          <a:xfrm>
            <a:off x="874713" y="779463"/>
            <a:ext cx="2673350"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dirty="0" smtClean="0">
                <a:solidFill>
                  <a:srgbClr val="002060"/>
                </a:solidFill>
              </a:rPr>
              <a:t>References</a:t>
            </a:r>
            <a:endParaRPr lang="en-US" sz="3000" b="1" dirty="0">
              <a:solidFill>
                <a:srgbClr val="00206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9BBA6B9-B48C-44AD-AF18-A0802220E2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5079</TotalTime>
  <Words>397</Words>
  <Application>Microsoft Office PowerPoint</Application>
  <PresentationFormat>On-screen Show (4:3)</PresentationFormat>
  <Paragraphs>59</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Kontortema</vt:lpstr>
      <vt:lpstr>Slide 1</vt:lpstr>
      <vt:lpstr>Chapter 8 Question 2</vt:lpstr>
      <vt:lpstr>Slide 3</vt:lpstr>
      <vt:lpstr>Slide 4</vt:lpstr>
      <vt:lpstr>Exemplars and Rubrics</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Poirier, Huguette (ED08)</dc:creator>
  <cp:lastModifiedBy>Province of NS</cp:lastModifiedBy>
  <cp:revision>340</cp:revision>
  <dcterms:modified xsi:type="dcterms:W3CDTF">2012-07-23T17:48:39Z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TC018754689991</vt:lpwstr>
  </property>
</Properties>
</file>